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  <p:sldMasterId id="2147483666" r:id="rId3"/>
    <p:sldMasterId id="2147483676" r:id="rId4"/>
    <p:sldMasterId id="2147483694" r:id="rId5"/>
    <p:sldMasterId id="2147483704" r:id="rId6"/>
    <p:sldMasterId id="2147483739" r:id="rId7"/>
    <p:sldMasterId id="2147483750" r:id="rId8"/>
  </p:sldMasterIdLst>
  <p:notesMasterIdLst>
    <p:notesMasterId r:id="rId40"/>
  </p:notesMasterIdLst>
  <p:handoutMasterIdLst>
    <p:handoutMasterId r:id="rId41"/>
  </p:handoutMasterIdLst>
  <p:sldIdLst>
    <p:sldId id="256" r:id="rId9"/>
    <p:sldId id="257" r:id="rId10"/>
    <p:sldId id="300" r:id="rId11"/>
    <p:sldId id="311" r:id="rId12"/>
    <p:sldId id="304" r:id="rId13"/>
    <p:sldId id="372" r:id="rId14"/>
    <p:sldId id="373" r:id="rId15"/>
    <p:sldId id="374" r:id="rId16"/>
    <p:sldId id="375" r:id="rId17"/>
    <p:sldId id="369" r:id="rId18"/>
    <p:sldId id="416" r:id="rId19"/>
    <p:sldId id="39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400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307" r:id="rId39"/>
  </p:sldIdLst>
  <p:sldSz cx="9144000" cy="6858000" type="screen4x3"/>
  <p:notesSz cx="6807200" cy="9939338"/>
  <p:defaultTextStyle>
    <a:defPPr>
      <a:defRPr lang="en-A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72C7E7"/>
    <a:srgbClr val="D0D0D0"/>
    <a:srgbClr val="00A3E0"/>
    <a:srgbClr val="00A1DE"/>
    <a:srgbClr val="464749"/>
    <a:srgbClr val="008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867" autoAdjust="0"/>
    <p:restoredTop sz="81608" autoAdjust="0"/>
  </p:normalViewPr>
  <p:slideViewPr>
    <p:cSldViewPr snapToGrid="0" snapToObjects="1">
      <p:cViewPr>
        <p:scale>
          <a:sx n="100" d="100"/>
          <a:sy n="100" d="100"/>
        </p:scale>
        <p:origin x="-186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3672" y="-96"/>
      </p:cViewPr>
      <p:guideLst>
        <p:guide orient="horz" pos="3130"/>
        <p:guide pos="214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cat>
            <c:strRef>
              <c:f>Reports!$E$114:$K$114</c:f>
              <c:strCache>
                <c:ptCount val="7"/>
                <c:pt idx="0">
                  <c:v>RMS</c:v>
                </c:pt>
                <c:pt idx="1">
                  <c:v>WDA</c:v>
                </c:pt>
                <c:pt idx="2">
                  <c:v>Council</c:v>
                </c:pt>
                <c:pt idx="3">
                  <c:v>TfNSW</c:v>
                </c:pt>
                <c:pt idx="4">
                  <c:v>BDA</c:v>
                </c:pt>
                <c:pt idx="5">
                  <c:v>IfNSW</c:v>
                </c:pt>
                <c:pt idx="6">
                  <c:v>Other</c:v>
                </c:pt>
              </c:strCache>
            </c:strRef>
          </c:cat>
          <c:val>
            <c:numRef>
              <c:f>Reports!$E$115:$K$115</c:f>
              <c:numCache>
                <c:formatCode>General</c:formatCode>
                <c:ptCount val="7"/>
                <c:pt idx="0">
                  <c:v>118</c:v>
                </c:pt>
                <c:pt idx="1">
                  <c:v>59</c:v>
                </c:pt>
                <c:pt idx="2">
                  <c:v>96</c:v>
                </c:pt>
                <c:pt idx="3">
                  <c:v>251</c:v>
                </c:pt>
                <c:pt idx="4">
                  <c:v>36</c:v>
                </c:pt>
                <c:pt idx="5">
                  <c:v>21</c:v>
                </c:pt>
                <c:pt idx="6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cylinder"/>
        <c:axId val="134017024"/>
        <c:axId val="134018560"/>
        <c:axId val="0"/>
      </c:bar3DChart>
      <c:catAx>
        <c:axId val="134017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18560"/>
        <c:crosses val="autoZero"/>
        <c:auto val="1"/>
        <c:lblAlgn val="ctr"/>
        <c:lblOffset val="100"/>
        <c:noMultiLvlLbl val="0"/>
      </c:catAx>
      <c:valAx>
        <c:axId val="13401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6967"/>
          </a:xfrm>
          <a:prstGeom prst="rect">
            <a:avLst/>
          </a:prstGeom>
        </p:spPr>
        <p:txBody>
          <a:bodyPr vert="horz" lIns="92227" tIns="46114" rIns="92227" bIns="461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1"/>
            <a:ext cx="2949787" cy="496967"/>
          </a:xfrm>
          <a:prstGeom prst="rect">
            <a:avLst/>
          </a:prstGeom>
        </p:spPr>
        <p:txBody>
          <a:bodyPr vert="horz" lIns="92227" tIns="46114" rIns="92227" bIns="461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00F83E3-1E39-4D69-9D98-562D3E1D4673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6967"/>
          </a:xfrm>
          <a:prstGeom prst="rect">
            <a:avLst/>
          </a:prstGeom>
        </p:spPr>
        <p:txBody>
          <a:bodyPr vert="horz" lIns="92227" tIns="46114" rIns="92227" bIns="461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2227" tIns="46114" rIns="92227" bIns="461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0BF19C7-DD64-4DAF-B410-76559A8E5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0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6967"/>
          </a:xfrm>
          <a:prstGeom prst="rect">
            <a:avLst/>
          </a:prstGeom>
        </p:spPr>
        <p:txBody>
          <a:bodyPr vert="horz" lIns="92227" tIns="46114" rIns="92227" bIns="461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1"/>
            <a:ext cx="2949787" cy="496967"/>
          </a:xfrm>
          <a:prstGeom prst="rect">
            <a:avLst/>
          </a:prstGeom>
        </p:spPr>
        <p:txBody>
          <a:bodyPr vert="horz" lIns="92227" tIns="46114" rIns="92227" bIns="461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3580D15E-30BE-429B-B293-BB206D667EFF}" type="datetimeFigureOut">
              <a:rPr lang="en-US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7" tIns="46114" rIns="92227" bIns="46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wrap="square" lIns="92227" tIns="46114" rIns="92227" bIns="46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6967"/>
          </a:xfrm>
          <a:prstGeom prst="rect">
            <a:avLst/>
          </a:prstGeom>
        </p:spPr>
        <p:txBody>
          <a:bodyPr vert="horz" lIns="92227" tIns="46114" rIns="92227" bIns="461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2227" tIns="46114" rIns="92227" bIns="461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E4387931-1B0A-40D7-A6FD-6DF78430B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78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/>
          <a:lstStyle/>
          <a:p>
            <a:pPr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4218" indent="-286238">
              <a:defRPr>
                <a:solidFill>
                  <a:schemeClr val="tx1"/>
                </a:solidFill>
                <a:latin typeface="Arial" charset="0"/>
              </a:defRPr>
            </a:lvl2pPr>
            <a:lvl3pPr marL="1144949" indent="-228991">
              <a:defRPr>
                <a:solidFill>
                  <a:schemeClr val="tx1"/>
                </a:solidFill>
                <a:latin typeface="Arial" charset="0"/>
              </a:defRPr>
            </a:lvl3pPr>
            <a:lvl4pPr marL="1602928" indent="-228991">
              <a:defRPr>
                <a:solidFill>
                  <a:schemeClr val="tx1"/>
                </a:solidFill>
                <a:latin typeface="Arial" charset="0"/>
              </a:defRPr>
            </a:lvl4pPr>
            <a:lvl5pPr marL="2060907" indent="-228991">
              <a:defRPr>
                <a:solidFill>
                  <a:schemeClr val="tx1"/>
                </a:solidFill>
                <a:latin typeface="Arial" charset="0"/>
              </a:defRPr>
            </a:lvl5pPr>
            <a:lvl6pPr marL="2518887" indent="-228991" defTabSz="4579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866" indent="-228991" defTabSz="4579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846" indent="-228991" defTabSz="4579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2825" indent="-228991" defTabSz="45798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296456-06FE-4CB4-8982-18F9126392DA}" type="slidenum">
              <a:rPr lang="en-AU" altLang="en-US" sz="110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AU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2A09C3-CD59-4834-9FED-D3883513F189}" type="slidenum">
              <a:rPr lang="en-AU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AU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4538"/>
            <a:ext cx="496570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eaLnBrk="1" hangingPunct="1">
              <a:spcAft>
                <a:spcPts val="605"/>
              </a:spcAft>
            </a:pPr>
            <a:endParaRPr lang="en-AU" altLang="en-US" sz="1000" dirty="0">
              <a:solidFill>
                <a:srgbClr val="002664"/>
              </a:solidFill>
              <a:cs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346" indent="-2882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839" indent="-230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975" indent="-230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5111" indent="-230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6246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7382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8518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9654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9CA80C3-A8CD-43B6-9C8F-BA06D7B050C8}" type="slidenum">
              <a:rPr lang="en-US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D29486-C453-4D69-AE9C-6EC37884786F}" type="slidenum">
              <a:rPr lang="en-AU" altLang="en-US"/>
              <a:pPr/>
              <a:t>12</a:t>
            </a:fld>
            <a:endParaRPr lang="en-AU" alt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387931-1B0A-40D7-A6FD-6DF78430B2C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83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4538"/>
            <a:ext cx="496570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eaLnBrk="1" hangingPunct="1">
              <a:spcAft>
                <a:spcPts val="605"/>
              </a:spcAft>
            </a:pPr>
            <a:endParaRPr lang="en-AU" altLang="en-US" sz="1000" dirty="0">
              <a:solidFill>
                <a:srgbClr val="002664"/>
              </a:solidFill>
              <a:cs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346" indent="-2882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839" indent="-230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975" indent="-230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5111" indent="-230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6246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7382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8518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9654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9CA80C3-A8CD-43B6-9C8F-BA06D7B050C8}" type="slidenum">
              <a:rPr lang="en-US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1104-D493-422C-80A1-9008C9F4613C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8754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1104-D493-422C-80A1-9008C9F4613C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8948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1104-D493-422C-80A1-9008C9F4613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0483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1104-D493-422C-80A1-9008C9F4613C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1474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1104-D493-422C-80A1-9008C9F4613C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877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4538"/>
            <a:ext cx="496570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endParaRPr lang="en-A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772" indent="-172772">
              <a:spcBef>
                <a:spcPts val="302"/>
              </a:spcBef>
              <a:buFont typeface="Arial" panose="020B0604020202020204" pitchFamily="34" charset="0"/>
              <a:buChar char="•"/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2"/>
              </a:spcBef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5"/>
              </a:spcAft>
            </a:pPr>
            <a:endParaRPr lang="en-AU" altLang="en-US" sz="1000" dirty="0">
              <a:solidFill>
                <a:srgbClr val="002664"/>
              </a:solidFill>
              <a:cs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346" indent="-2882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839" indent="-230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975" indent="-230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5111" indent="-230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6246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7382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8518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9654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9CA80C3-A8CD-43B6-9C8F-BA06D7B050C8}" type="slidenum">
              <a:rPr lang="en-US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1104-D493-422C-80A1-9008C9F4613C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6298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1104-D493-422C-80A1-9008C9F4613C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399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1104-D493-422C-80A1-9008C9F4613C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5788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4538"/>
            <a:ext cx="496570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endParaRPr lang="en-A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772" indent="-172772">
              <a:spcBef>
                <a:spcPts val="302"/>
              </a:spcBef>
              <a:buFont typeface="Arial" panose="020B0604020202020204" pitchFamily="34" charset="0"/>
              <a:buChar char="•"/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2"/>
              </a:spcBef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5"/>
              </a:spcAft>
            </a:pPr>
            <a:endParaRPr lang="en-AU" altLang="en-US" sz="1000" dirty="0">
              <a:solidFill>
                <a:srgbClr val="002664"/>
              </a:solidFill>
              <a:cs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346" indent="-2882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839" indent="-230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975" indent="-230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5111" indent="-230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6246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7382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8518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9654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9CA80C3-A8CD-43B6-9C8F-BA06D7B050C8}" type="slidenum">
              <a:rPr lang="en-US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4538"/>
            <a:ext cx="496570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endParaRPr lang="en-A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772" indent="-172772">
              <a:spcBef>
                <a:spcPts val="302"/>
              </a:spcBef>
              <a:buFont typeface="Arial" panose="020B0604020202020204" pitchFamily="34" charset="0"/>
              <a:buChar char="•"/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2"/>
              </a:spcBef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5"/>
              </a:spcAft>
            </a:pPr>
            <a:endParaRPr lang="en-AU" altLang="en-US" sz="1000" dirty="0">
              <a:solidFill>
                <a:srgbClr val="002664"/>
              </a:solidFill>
              <a:cs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346" indent="-2882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839" indent="-230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975" indent="-230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5111" indent="-230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6246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7382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8518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9654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9CA80C3-A8CD-43B6-9C8F-BA06D7B050C8}" type="slidenum">
              <a:rPr lang="en-US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4538"/>
            <a:ext cx="496570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endParaRPr lang="en-A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772" indent="-172772">
              <a:spcBef>
                <a:spcPts val="302"/>
              </a:spcBef>
              <a:buFont typeface="Arial" panose="020B0604020202020204" pitchFamily="34" charset="0"/>
              <a:buChar char="•"/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2"/>
              </a:spcBef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5"/>
              </a:spcAft>
            </a:pPr>
            <a:endParaRPr lang="en-AU" altLang="en-US" sz="1000" dirty="0">
              <a:solidFill>
                <a:srgbClr val="002664"/>
              </a:solidFill>
              <a:cs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346" indent="-2882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839" indent="-230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975" indent="-230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5111" indent="-230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6246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7382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8518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9654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9CA80C3-A8CD-43B6-9C8F-BA06D7B050C8}" type="slidenum">
              <a:rPr lang="en-US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4538"/>
            <a:ext cx="496570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endParaRPr lang="en-A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772" indent="-172772">
              <a:spcBef>
                <a:spcPts val="302"/>
              </a:spcBef>
              <a:buFont typeface="Arial" panose="020B0604020202020204" pitchFamily="34" charset="0"/>
              <a:buChar char="•"/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2"/>
              </a:spcBef>
            </a:pP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5"/>
              </a:spcAft>
            </a:pPr>
            <a:endParaRPr lang="en-AU" altLang="en-US" sz="1000" dirty="0">
              <a:solidFill>
                <a:srgbClr val="002664"/>
              </a:solidFill>
              <a:cs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346" indent="-2882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839" indent="-230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975" indent="-230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5111" indent="-230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6246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7382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8518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9654" indent="-230567" defTabSz="461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9CA80C3-A8CD-43B6-9C8F-BA06D7B050C8}" type="slidenum">
              <a:rPr lang="en-US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b="1" dirty="0" smtClean="0"/>
          </a:p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387931-1B0A-40D7-A6FD-6DF78430B2C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12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387931-1B0A-40D7-A6FD-6DF78430B2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12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7001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387931-1B0A-40D7-A6FD-6DF78430B2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77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67" y="1779838"/>
            <a:ext cx="7018866" cy="2242888"/>
          </a:xfrm>
          <a:prstGeom prst="rect">
            <a:avLst/>
          </a:prstGeom>
        </p:spPr>
        <p:txBody>
          <a:bodyPr vert="horz"/>
          <a:lstStyle>
            <a:lvl1pPr algn="ctr">
              <a:defRPr sz="7000" b="0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4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4700" y="1243012"/>
            <a:ext cx="3867150" cy="476885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43450" y="124460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43450" y="367665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3737" y="491324"/>
            <a:ext cx="7847867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3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93738" y="1178799"/>
            <a:ext cx="7727950" cy="26207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 b="0">
                <a:solidFill>
                  <a:srgbClr val="002664"/>
                </a:solidFill>
              </a:defRPr>
            </a:lvl1pPr>
            <a:lvl2pPr marL="742950" indent="-285750">
              <a:buFont typeface="Arial"/>
              <a:buChar char="•"/>
              <a:defRPr sz="1800">
                <a:solidFill>
                  <a:srgbClr val="002664"/>
                </a:solidFill>
              </a:defRPr>
            </a:lvl2pPr>
            <a:lvl3pPr marL="1143000" indent="-228600">
              <a:buFont typeface="Arial"/>
              <a:buChar char="•"/>
              <a:defRPr sz="1800">
                <a:solidFill>
                  <a:srgbClr val="002664"/>
                </a:solidFill>
              </a:defRPr>
            </a:lvl3pPr>
            <a:lvl4pPr marL="1600200" indent="-228600">
              <a:buFont typeface="Arial"/>
              <a:buChar char="•"/>
              <a:defRPr sz="1800">
                <a:solidFill>
                  <a:srgbClr val="002664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0266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93738" y="491324"/>
            <a:ext cx="7727950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Logo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" y="0"/>
            <a:ext cx="9143999" cy="626469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6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b="1"/>
            </a:lvl1pPr>
          </a:lstStyle>
          <a:p>
            <a:pPr>
              <a:spcAft>
                <a:spcPts val="600"/>
              </a:spcAft>
            </a:pPr>
            <a:r>
              <a:rPr lang="en-AU" dirty="0" smtClean="0">
                <a:solidFill>
                  <a:srgbClr val="002664"/>
                </a:solidFill>
              </a:rPr>
              <a:t>Presentation heading</a:t>
            </a:r>
            <a:br>
              <a:rPr lang="en-AU" dirty="0" smtClean="0">
                <a:solidFill>
                  <a:srgbClr val="002664"/>
                </a:solidFill>
              </a:rPr>
            </a:br>
            <a:r>
              <a:rPr lang="en-AU" sz="2400" b="0" dirty="0" smtClean="0">
                <a:solidFill>
                  <a:srgbClr val="002664"/>
                </a:solidFill>
              </a:rPr>
              <a:t>Subheading / Author / Date</a:t>
            </a:r>
            <a:endParaRPr lang="en-US" sz="2400" b="0" dirty="0">
              <a:solidFill>
                <a:srgbClr val="002664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19672" y="6309320"/>
            <a:ext cx="7067128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r>
              <a:rPr lang="en-AU" dirty="0" smtClean="0">
                <a:latin typeface="Arial" pitchFamily="34" charset="0"/>
                <a:ea typeface="ＭＳ Ｐゴシック" charset="-128"/>
              </a:rPr>
              <a:t>Month YEAR</a:t>
            </a:r>
            <a:endParaRPr lang="en-AU" dirty="0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56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2132856"/>
            <a:ext cx="3786185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000" y="2132856"/>
            <a:ext cx="4143375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7249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r>
              <a:rPr lang="en-AU" dirty="0" smtClean="0">
                <a:latin typeface="Arial" pitchFamily="34" charset="0"/>
                <a:ea typeface="ＭＳ Ｐゴシック" charset="-128"/>
              </a:rPr>
              <a:t> </a:t>
            </a:r>
            <a:fld id="{B07C0F6C-B76B-4DC0-9C5F-62C3A6DD0024}" type="slidenum">
              <a:rPr lang="en-AU" smtClean="0">
                <a:latin typeface="Arial" pitchFamily="34" charset="0"/>
                <a:ea typeface="ＭＳ Ｐゴシック" charset="-128"/>
              </a:rPr>
              <a:pPr defTabSz="914400"/>
              <a:t>‹#›</a:t>
            </a:fld>
            <a:endParaRPr lang="en-AU" dirty="0" smtClean="0">
              <a:latin typeface="Arial" pitchFamily="34" charset="0"/>
              <a:ea typeface="ＭＳ Ｐゴシック" charset="-128"/>
            </a:endParaRPr>
          </a:p>
          <a:p>
            <a:pPr defTabSz="914400"/>
            <a:r>
              <a:rPr lang="en-AU" dirty="0" smtClean="0">
                <a:latin typeface="Arial" pitchFamily="34" charset="0"/>
                <a:ea typeface="ＭＳ Ｐゴシック" charset="-128"/>
              </a:rPr>
              <a:t> </a:t>
            </a:r>
            <a:endParaRPr lang="en-AU" dirty="0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77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fld id="{B07C0F6C-B76B-4DC0-9C5F-62C3A6DD0024}" type="slidenum">
              <a:rPr lang="en-AU" smtClean="0">
                <a:latin typeface="Arial" pitchFamily="34" charset="0"/>
                <a:ea typeface="ＭＳ Ｐゴシック" charset="-128"/>
              </a:rPr>
              <a:pPr defTabSz="914400"/>
              <a:t>‹#›</a:t>
            </a:fld>
            <a:endParaRPr lang="en-AU" dirty="0" smtClean="0">
              <a:latin typeface="Arial" pitchFamily="34" charset="0"/>
              <a:ea typeface="ＭＳ Ｐゴシック" charset="-128"/>
            </a:endParaRPr>
          </a:p>
          <a:p>
            <a:pPr defTabSz="914400"/>
            <a:r>
              <a:rPr lang="en-AU" dirty="0" smtClean="0">
                <a:latin typeface="Arial" pitchFamily="34" charset="0"/>
                <a:ea typeface="ＭＳ Ｐゴシック" charset="-128"/>
              </a:rPr>
              <a:t> </a:t>
            </a:r>
            <a:endParaRPr lang="en-AU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2132856"/>
            <a:ext cx="8219256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7249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log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6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8313" y="1628800"/>
            <a:ext cx="3960440" cy="4464025"/>
          </a:xfrm>
          <a:prstGeom prst="rect">
            <a:avLst/>
          </a:prstGeom>
        </p:spPr>
        <p:txBody>
          <a:bodyPr vert="horz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16016" y="1628800"/>
            <a:ext cx="3960440" cy="4464025"/>
          </a:xfrm>
          <a:prstGeom prst="rect">
            <a:avLst/>
          </a:prstGeom>
        </p:spPr>
        <p:txBody>
          <a:bodyPr vert="horz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fld id="{B07C0F6C-B76B-4DC0-9C5F-62C3A6DD0024}" type="slidenum">
              <a:rPr lang="en-AU" smtClean="0">
                <a:latin typeface="Arial" pitchFamily="34" charset="0"/>
                <a:ea typeface="ＭＳ Ｐゴシック" charset="-128"/>
              </a:rPr>
              <a:pPr defTabSz="914400"/>
              <a:t>‹#›</a:t>
            </a:fld>
            <a:endParaRPr lang="en-AU" dirty="0" smtClean="0">
              <a:latin typeface="Arial" pitchFamily="34" charset="0"/>
              <a:ea typeface="ＭＳ Ｐゴシック" charset="-128"/>
            </a:endParaRPr>
          </a:p>
          <a:p>
            <a:pPr defTabSz="914400"/>
            <a:r>
              <a:rPr lang="en-AU" dirty="0" smtClean="0">
                <a:latin typeface="Arial" pitchFamily="34" charset="0"/>
                <a:ea typeface="ＭＳ Ｐゴシック" charset="-128"/>
              </a:rPr>
              <a:t> </a:t>
            </a:r>
            <a:endParaRPr lang="en-AU" dirty="0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4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4700" y="1243012"/>
            <a:ext cx="3867150" cy="476885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43450" y="124460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43450" y="367665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3737" y="491324"/>
            <a:ext cx="7847867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25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AU">
              <a:solidFill>
                <a:prstClr val="black"/>
              </a:solidFill>
              <a:latin typeface="Arial" pitchFamily="34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AU">
              <a:solidFill>
                <a:prstClr val="black"/>
              </a:solidFill>
              <a:latin typeface="Arial" pitchFamily="34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D7163FB3-B42C-4165-9C4B-C2F8212523D9}" type="slidenum">
              <a:rPr lang="en-AU">
                <a:solidFill>
                  <a:prstClr val="black"/>
                </a:solidFill>
                <a:latin typeface="Arial" pitchFamily="34" charset="0"/>
                <a:ea typeface="ＭＳ Ｐゴシック" charset="-128"/>
              </a:rPr>
              <a:pPr defTabSz="914400">
                <a:defRPr/>
              </a:pPr>
              <a:t>‹#›</a:t>
            </a:fld>
            <a:endParaRPr lang="en-AU">
              <a:solidFill>
                <a:prstClr val="black"/>
              </a:solidFill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56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Logo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" y="0"/>
            <a:ext cx="9143999" cy="626469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fld id="{B07C0F6C-B76B-4DC0-9C5F-62C3A6DD0024}" type="slidenum">
              <a:rPr lang="en-AU" smtClean="0">
                <a:latin typeface="Arial" pitchFamily="34" charset="0"/>
                <a:ea typeface="ＭＳ Ｐゴシック" charset="-128"/>
              </a:rPr>
              <a:pPr defTabSz="914400"/>
              <a:t>‹#›</a:t>
            </a:fld>
            <a:endParaRPr lang="en-AU" dirty="0" smtClean="0">
              <a:latin typeface="Arial" pitchFamily="34" charset="0"/>
              <a:ea typeface="ＭＳ Ｐゴシック" charset="-128"/>
            </a:endParaRPr>
          </a:p>
          <a:p>
            <a:pPr defTabSz="914400"/>
            <a:r>
              <a:rPr lang="en-AU" dirty="0" smtClean="0">
                <a:latin typeface="Arial" pitchFamily="34" charset="0"/>
                <a:ea typeface="ＭＳ Ｐゴシック" charset="-128"/>
              </a:rPr>
              <a:t> </a:t>
            </a:r>
            <a:endParaRPr lang="en-AU" dirty="0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6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93738" y="1178799"/>
            <a:ext cx="7727950" cy="26207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 b="0">
                <a:solidFill>
                  <a:srgbClr val="002664"/>
                </a:solidFill>
              </a:defRPr>
            </a:lvl1pPr>
            <a:lvl2pPr marL="742950" indent="-285750">
              <a:buFont typeface="Arial"/>
              <a:buChar char="•"/>
              <a:defRPr sz="1800">
                <a:solidFill>
                  <a:srgbClr val="002664"/>
                </a:solidFill>
              </a:defRPr>
            </a:lvl2pPr>
            <a:lvl3pPr marL="1143000" indent="-228600">
              <a:buFont typeface="Arial"/>
              <a:buChar char="•"/>
              <a:defRPr sz="1800">
                <a:solidFill>
                  <a:srgbClr val="002664"/>
                </a:solidFill>
              </a:defRPr>
            </a:lvl3pPr>
            <a:lvl4pPr marL="1600200" indent="-228600">
              <a:buFont typeface="Arial"/>
              <a:buChar char="•"/>
              <a:defRPr sz="1800">
                <a:solidFill>
                  <a:srgbClr val="002664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0266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93738" y="491324"/>
            <a:ext cx="7727950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7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19256" cy="1143000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6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8315" y="1628801"/>
            <a:ext cx="8208143" cy="4464025"/>
          </a:xfrm>
          <a:prstGeom prst="rect">
            <a:avLst/>
          </a:prstGeom>
        </p:spPr>
        <p:txBody>
          <a:bodyPr vert="horz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 content with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452322" y="1628801"/>
            <a:ext cx="1263055" cy="44502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2664"/>
                </a:solidFill>
              </a:defRPr>
            </a:lvl1pPr>
            <a:lvl2pPr>
              <a:defRPr sz="1400"/>
            </a:lvl2pPr>
            <a:lvl3pPr>
              <a:defRPr sz="1400"/>
            </a:lvl3pPr>
            <a:lvl4pPr marL="1371600" indent="0">
              <a:buNone/>
              <a:defRPr sz="1400"/>
            </a:lvl4pPr>
            <a:lvl5pPr>
              <a:defRPr sz="1100">
                <a:solidFill>
                  <a:srgbClr val="002664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91264" cy="1143000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6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8315" y="1628801"/>
            <a:ext cx="6767983" cy="4464025"/>
          </a:xfrm>
          <a:prstGeom prst="rect">
            <a:avLst/>
          </a:prstGeom>
        </p:spPr>
        <p:txBody>
          <a:bodyPr vert="horz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19256" cy="1143000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6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8313" y="1628801"/>
            <a:ext cx="3960440" cy="4464025"/>
          </a:xfrm>
          <a:prstGeom prst="rect">
            <a:avLst/>
          </a:prstGeom>
        </p:spPr>
        <p:txBody>
          <a:bodyPr vert="horz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16016" y="1628801"/>
            <a:ext cx="3960440" cy="4464025"/>
          </a:xfrm>
          <a:prstGeom prst="rect">
            <a:avLst/>
          </a:prstGeom>
        </p:spPr>
        <p:txBody>
          <a:bodyPr vert="horz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4788024" y="6309320"/>
            <a:ext cx="3898776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smtClean="0"/>
          </a:p>
          <a:p>
            <a:r>
              <a:rPr lang="en-AU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49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7544" y="1628800"/>
            <a:ext cx="8208912" cy="4536504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19256" cy="1143000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600" b="1"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724128" y="6309320"/>
            <a:ext cx="2962672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" y="0"/>
            <a:ext cx="9143999" cy="626469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smtClean="0"/>
          </a:p>
          <a:p>
            <a:r>
              <a:rPr lang="en-AU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9191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7544" y="1628801"/>
            <a:ext cx="8244916" cy="446449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19256" cy="1143000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6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 video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467544" y="1628801"/>
            <a:ext cx="8272648" cy="446449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91264" cy="1143000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600" b="1"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 full page video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9144000" cy="6237312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1265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only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472254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00063" y="1785938"/>
            <a:ext cx="3786187" cy="464343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  <a:lvl2pPr>
              <a:defRPr baseline="0">
                <a:latin typeface="Arial" pitchFamily="34" charset="0"/>
              </a:defRPr>
            </a:lvl2pPr>
            <a:lvl3pPr>
              <a:defRPr baseline="0">
                <a:latin typeface="Arial" pitchFamily="34" charset="0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857750" y="1785938"/>
            <a:ext cx="3786188" cy="464343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  <a:lvl2pPr>
              <a:defRPr baseline="0">
                <a:latin typeface="Arial" pitchFamily="34" charset="0"/>
              </a:defRPr>
            </a:lvl2pPr>
            <a:lvl3pPr>
              <a:defRPr baseline="0">
                <a:latin typeface="Arial" pitchFamily="34" charset="0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E2EE46-F8E7-476F-974B-F1A6EEB4C43A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93738" y="1178809"/>
            <a:ext cx="3715075" cy="459175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 b="0">
                <a:solidFill>
                  <a:srgbClr val="002664"/>
                </a:solidFill>
              </a:defRPr>
            </a:lvl1pPr>
            <a:lvl2pPr marL="742950" indent="-285750">
              <a:buFont typeface="Arial"/>
              <a:buChar char="•"/>
              <a:defRPr sz="1800">
                <a:solidFill>
                  <a:srgbClr val="002664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rgbClr val="002664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rgbClr val="002664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rgbClr val="00266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706614" y="1178809"/>
            <a:ext cx="3715075" cy="459175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 b="0">
                <a:solidFill>
                  <a:srgbClr val="002664"/>
                </a:solidFill>
              </a:defRPr>
            </a:lvl1pPr>
            <a:lvl2pPr marL="742950" indent="-285750">
              <a:buFont typeface="Arial"/>
              <a:buChar char="•"/>
              <a:defRPr sz="1800">
                <a:solidFill>
                  <a:srgbClr val="002664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rgbClr val="002664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rgbClr val="002664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rgbClr val="00266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93738" y="491324"/>
            <a:ext cx="7727950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163FB3-B42C-4165-9C4B-C2F8212523D9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52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4700" y="1243012"/>
            <a:ext cx="3867150" cy="476885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43451" y="124460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43451" y="367665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3738" y="491324"/>
            <a:ext cx="7847867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 vert="horz" wrap="square" lIns="103172" tIns="51586" rIns="103172" bIns="51586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Arial" pitchFamily="34" charset="0"/>
              </a:defRPr>
            </a:lvl1pPr>
          </a:lstStyle>
          <a:p>
            <a:pPr>
              <a:defRPr/>
            </a:pPr>
            <a:fld id="{30118630-B3E3-4A7E-BB27-34C93B057E6E}" type="datetime1">
              <a:rPr lang="en-US" altLang="en-US"/>
              <a:pPr>
                <a:defRPr/>
              </a:pPr>
              <a:t>9/12/2016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3" y="6356986"/>
            <a:ext cx="2895600" cy="363854"/>
          </a:xfrm>
          <a:prstGeom prst="rect">
            <a:avLst/>
          </a:prstGeom>
        </p:spPr>
        <p:txBody>
          <a:bodyPr vert="horz" wrap="square" lIns="103172" tIns="51586" rIns="103172" bIns="51586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123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NZ" altLang="en-US" dirty="0"/>
              <a:t>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2" y="6356986"/>
            <a:ext cx="2133600" cy="363854"/>
          </a:xfrm>
          <a:prstGeom prst="rect">
            <a:avLst/>
          </a:prstGeom>
        </p:spPr>
        <p:txBody>
          <a:bodyPr vert="horz" wrap="square" lIns="103172" tIns="51586" rIns="103172" bIns="51586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</a:lstStyle>
          <a:p>
            <a:pPr>
              <a:defRPr/>
            </a:pPr>
            <a:fld id="{C435672C-9E02-483D-A459-EB3DA7C7D5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aratah text and phot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475" y="274638"/>
            <a:ext cx="647223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95536" y="1772817"/>
            <a:ext cx="3960440" cy="4680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B"/>
                </a:solidFill>
              </a:defRPr>
            </a:lvl1pPr>
            <a:lvl2pPr>
              <a:defRPr>
                <a:solidFill>
                  <a:srgbClr val="00205B"/>
                </a:solidFill>
              </a:defRPr>
            </a:lvl2pPr>
            <a:lvl3pPr>
              <a:defRPr>
                <a:solidFill>
                  <a:srgbClr val="00205B"/>
                </a:solidFill>
              </a:defRPr>
            </a:lvl3pPr>
            <a:lvl4pPr>
              <a:defRPr>
                <a:solidFill>
                  <a:srgbClr val="00205B"/>
                </a:solidFill>
              </a:defRPr>
            </a:lvl4pPr>
            <a:lvl5pPr>
              <a:defRPr>
                <a:solidFill>
                  <a:srgbClr val="00205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87900" y="1772816"/>
            <a:ext cx="3960813" cy="4679950"/>
          </a:xfrm>
          <a:prstGeom prst="rect">
            <a:avLst/>
          </a:prstGeom>
        </p:spPr>
        <p:txBody>
          <a:bodyPr/>
          <a:lstStyle/>
          <a:p>
            <a:pPr lvl="0"/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5461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b="1"/>
            </a:lvl1pPr>
          </a:lstStyle>
          <a:p>
            <a:pPr>
              <a:spcAft>
                <a:spcPts val="600"/>
              </a:spcAft>
            </a:pPr>
            <a:r>
              <a:rPr lang="en-AU" dirty="0" smtClean="0">
                <a:solidFill>
                  <a:srgbClr val="002664"/>
                </a:solidFill>
              </a:rPr>
              <a:t>Presentation heading</a:t>
            </a:r>
            <a:br>
              <a:rPr lang="en-AU" dirty="0" smtClean="0">
                <a:solidFill>
                  <a:srgbClr val="002664"/>
                </a:solidFill>
              </a:rPr>
            </a:br>
            <a:r>
              <a:rPr lang="en-AU" sz="2400" b="0" dirty="0" smtClean="0">
                <a:solidFill>
                  <a:srgbClr val="002664"/>
                </a:solidFill>
              </a:rPr>
              <a:t>Subheading / Author / Date</a:t>
            </a:r>
            <a:endParaRPr lang="en-US" sz="2400" b="0" dirty="0">
              <a:solidFill>
                <a:srgbClr val="002664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19672" y="6309320"/>
            <a:ext cx="7067128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Month YEAR</a:t>
            </a:r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2132856"/>
            <a:ext cx="3786185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000" y="2132856"/>
            <a:ext cx="4143375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7249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 </a:t>
            </a:r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2132856"/>
            <a:ext cx="8219256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7249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log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6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8313" y="1628800"/>
            <a:ext cx="3960440" cy="4464025"/>
          </a:xfrm>
          <a:prstGeom prst="rect">
            <a:avLst/>
          </a:prstGeom>
        </p:spPr>
        <p:txBody>
          <a:bodyPr vert="horz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16016" y="1628800"/>
            <a:ext cx="3960440" cy="4464025"/>
          </a:xfrm>
          <a:prstGeom prst="rect">
            <a:avLst/>
          </a:prstGeom>
        </p:spPr>
        <p:txBody>
          <a:bodyPr vert="horz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02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4700" y="1243012"/>
            <a:ext cx="3867150" cy="476885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43450" y="124460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43450" y="367665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3737" y="491324"/>
            <a:ext cx="7847867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3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693738" y="1178799"/>
            <a:ext cx="7727950" cy="26207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 b="0">
                <a:solidFill>
                  <a:srgbClr val="002664"/>
                </a:solidFill>
              </a:defRPr>
            </a:lvl1pPr>
            <a:lvl2pPr marL="742950" indent="-285750">
              <a:buFont typeface="Arial"/>
              <a:buChar char="•"/>
              <a:defRPr sz="1800">
                <a:solidFill>
                  <a:srgbClr val="002664"/>
                </a:solidFill>
              </a:defRPr>
            </a:lvl2pPr>
            <a:lvl3pPr marL="1143000" indent="-228600">
              <a:buFont typeface="Arial"/>
              <a:buChar char="•"/>
              <a:defRPr sz="1800">
                <a:solidFill>
                  <a:srgbClr val="002664"/>
                </a:solidFill>
              </a:defRPr>
            </a:lvl3pPr>
            <a:lvl4pPr marL="1600200" indent="-228600">
              <a:buFont typeface="Arial"/>
              <a:buChar char="•"/>
              <a:defRPr sz="1800">
                <a:solidFill>
                  <a:srgbClr val="002664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02664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93738" y="491324"/>
            <a:ext cx="7727950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3738" y="491324"/>
            <a:ext cx="7727950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578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Logo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" y="0"/>
            <a:ext cx="9143999" cy="626469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6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b="1"/>
            </a:lvl1pPr>
          </a:lstStyle>
          <a:p>
            <a:pPr>
              <a:spcAft>
                <a:spcPts val="600"/>
              </a:spcAft>
            </a:pPr>
            <a:r>
              <a:rPr lang="en-AU" dirty="0" smtClean="0">
                <a:solidFill>
                  <a:srgbClr val="002664"/>
                </a:solidFill>
              </a:rPr>
              <a:t>Presentation heading</a:t>
            </a:r>
            <a:br>
              <a:rPr lang="en-AU" dirty="0" smtClean="0">
                <a:solidFill>
                  <a:srgbClr val="002664"/>
                </a:solidFill>
              </a:rPr>
            </a:br>
            <a:r>
              <a:rPr lang="en-AU" sz="2400" b="0" dirty="0" smtClean="0">
                <a:solidFill>
                  <a:srgbClr val="002664"/>
                </a:solidFill>
              </a:rPr>
              <a:t>Subheading / Author / Date</a:t>
            </a:r>
            <a:endParaRPr lang="en-US" sz="2400" b="0" dirty="0">
              <a:solidFill>
                <a:srgbClr val="002664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19672" y="6309320"/>
            <a:ext cx="7067128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Month YEAR</a:t>
            </a:r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2132856"/>
            <a:ext cx="3786185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000" y="2132856"/>
            <a:ext cx="4143375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7249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 </a:t>
            </a:r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2132856"/>
            <a:ext cx="8219256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7249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4700" y="1243012"/>
            <a:ext cx="3867150" cy="476885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43450" y="124460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43450" y="367665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3737" y="491324"/>
            <a:ext cx="7847867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3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63FB3-B42C-4165-9C4B-C2F8212523D9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8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Logo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" y="0"/>
            <a:ext cx="9143999" cy="626469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6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Log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19256" cy="1143000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6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8315" y="1628801"/>
            <a:ext cx="8208143" cy="4464025"/>
          </a:xfrm>
          <a:prstGeom prst="rect">
            <a:avLst/>
          </a:prstGeom>
        </p:spPr>
        <p:txBody>
          <a:bodyPr vert="horz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51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Logo content with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452322" y="1628801"/>
            <a:ext cx="1263055" cy="44502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2664"/>
                </a:solidFill>
              </a:defRPr>
            </a:lvl1pPr>
            <a:lvl2pPr>
              <a:defRPr sz="1400"/>
            </a:lvl2pPr>
            <a:lvl3pPr>
              <a:defRPr sz="1400"/>
            </a:lvl3pPr>
            <a:lvl4pPr marL="1371600" indent="0">
              <a:buNone/>
              <a:defRPr sz="1400"/>
            </a:lvl4pPr>
            <a:lvl5pPr>
              <a:defRPr sz="1100">
                <a:solidFill>
                  <a:srgbClr val="002664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3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91264" cy="1143000"/>
          </a:xfrm>
          <a:prstGeom prst="rect">
            <a:avLst/>
          </a:prstGeom>
        </p:spPr>
        <p:txBody>
          <a:bodyPr vert="horz" anchor="b" anchorCtr="0"/>
          <a:lstStyle>
            <a:lvl1pPr algn="l">
              <a:defRPr sz="36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8315" y="1628801"/>
            <a:ext cx="6767983" cy="4464025"/>
          </a:xfrm>
          <a:prstGeom prst="rect">
            <a:avLst/>
          </a:prstGeom>
        </p:spPr>
        <p:txBody>
          <a:bodyPr vert="horz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23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b="1"/>
            </a:lvl1pPr>
          </a:lstStyle>
          <a:p>
            <a:pPr>
              <a:spcAft>
                <a:spcPts val="600"/>
              </a:spcAft>
            </a:pPr>
            <a:r>
              <a:rPr lang="en-AU" dirty="0" smtClean="0">
                <a:solidFill>
                  <a:srgbClr val="002664"/>
                </a:solidFill>
              </a:rPr>
              <a:t>Presentation heading</a:t>
            </a:r>
            <a:br>
              <a:rPr lang="en-AU" dirty="0" smtClean="0">
                <a:solidFill>
                  <a:srgbClr val="002664"/>
                </a:solidFill>
              </a:rPr>
            </a:br>
            <a:r>
              <a:rPr lang="en-AU" sz="2400" b="0" dirty="0" smtClean="0">
                <a:solidFill>
                  <a:srgbClr val="002664"/>
                </a:solidFill>
              </a:rPr>
              <a:t>Subheading / Author / Date</a:t>
            </a:r>
            <a:endParaRPr lang="en-US" sz="2400" b="0" dirty="0">
              <a:solidFill>
                <a:srgbClr val="002664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19672" y="6309320"/>
            <a:ext cx="7067128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Month YEAR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572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4700" y="1243012"/>
            <a:ext cx="3867150" cy="476885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43451" y="124460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43451" y="367665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3738" y="491324"/>
            <a:ext cx="7847867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1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2132856"/>
            <a:ext cx="3786185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000" y="2132856"/>
            <a:ext cx="4143375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7249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 </a:t>
            </a:r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377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2132856"/>
            <a:ext cx="8219256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7249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74700" y="1243012"/>
            <a:ext cx="3867150" cy="476885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43450" y="124460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43450" y="3676650"/>
            <a:ext cx="3798155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3737" y="491324"/>
            <a:ext cx="7847867" cy="455612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9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Logo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" y="0"/>
            <a:ext cx="9143999" cy="626469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17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857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656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546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982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966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2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9144000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20075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473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75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273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361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8471-337B-4E13-B95E-8EFD400606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/>
              <a:t>12/09/2016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ED10-A11D-44F5-96FF-4446719DFEE2}" type="slidenum">
              <a:rPr lang="en-A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257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usgrid_Footer_PowerPo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9838"/>
            <a:ext cx="91440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762000" y="12192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609600"/>
          </a:xfrm>
          <a:prstGeom prst="rect">
            <a:avLst/>
          </a:prstGeom>
        </p:spPr>
        <p:txBody>
          <a:bodyPr/>
          <a:lstStyle>
            <a:lvl1pPr algn="l">
              <a:defRPr sz="2500" b="0" i="0">
                <a:latin typeface="Arial"/>
                <a:cs typeface="Arial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762000" y="1371600"/>
            <a:ext cx="7772400" cy="533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0" i="0"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762000" y="2133600"/>
            <a:ext cx="77724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52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usgrid_Footer_PowerPoin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319838"/>
            <a:ext cx="91440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762000" y="12192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lang="en-US" sz="2400">
              <a:latin typeface="Arial" pitchFamily="-110" charset="0"/>
              <a:ea typeface="ヒラギノ角ゴ Pro W3" pitchFamily="-110" charset="-128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696200" cy="609600"/>
          </a:xfrm>
          <a:prstGeom prst="rect">
            <a:avLst/>
          </a:prstGeom>
        </p:spPr>
        <p:txBody>
          <a:bodyPr/>
          <a:lstStyle>
            <a:lvl1pPr algn="l">
              <a:defRPr sz="2500" b="0" i="0">
                <a:latin typeface="Arial"/>
                <a:cs typeface="Arial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762000" y="1371600"/>
            <a:ext cx="76962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173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42659" y="209872"/>
            <a:ext cx="8534916" cy="718047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buNone/>
              <a:defRPr sz="4000" b="1" i="0">
                <a:solidFill>
                  <a:srgbClr val="2A8C7F"/>
                </a:solidFill>
              </a:defRPr>
            </a:lvl1pPr>
          </a:lstStyle>
          <a:p>
            <a:pPr lvl="0"/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1" y="927920"/>
            <a:ext cx="7996238" cy="589727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buNone/>
              <a:defRPr sz="3400" b="0" i="0">
                <a:solidFill>
                  <a:srgbClr val="2A8C7F"/>
                </a:solidFill>
              </a:defRPr>
            </a:lvl1pPr>
          </a:lstStyle>
          <a:p>
            <a:pPr lvl="0"/>
            <a:r>
              <a:rPr lang="en-US" dirty="0" smtClean="0"/>
              <a:t>Click to edit slide sub heading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42659" y="1892302"/>
            <a:ext cx="8534916" cy="4186767"/>
          </a:xfrm>
          <a:prstGeom prst="rect">
            <a:avLst/>
          </a:prstGeom>
        </p:spPr>
        <p:txBody>
          <a:bodyPr vert="horz" lIns="0" tIns="0" rIns="0" bIns="0"/>
          <a:lstStyle>
            <a:lvl1pPr marL="266693" indent="-266693">
              <a:buSzPct val="100000"/>
              <a:buFontTx/>
              <a:buBlip>
                <a:blip r:embed="rId2"/>
              </a:buBlip>
              <a:defRPr sz="2200">
                <a:solidFill>
                  <a:schemeClr val="tx1"/>
                </a:solidFill>
              </a:defRPr>
            </a:lvl1pPr>
            <a:lvl2pPr marL="812780" indent="-279393"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2000" y="6456000"/>
            <a:ext cx="7419600" cy="259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Presentation Name  l 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85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umtree - Dynamic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7938"/>
            <a:ext cx="9144000" cy="6869113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aseline="0"/>
            </a:lvl1pPr>
          </a:lstStyle>
          <a:p>
            <a:r>
              <a:rPr lang="en-US" dirty="0" smtClean="0"/>
              <a:t>You can place an image</a:t>
            </a:r>
            <a:br>
              <a:rPr lang="en-US" dirty="0" smtClean="0"/>
            </a:br>
            <a:r>
              <a:rPr lang="en-US" dirty="0" smtClean="0"/>
              <a:t>in the white background </a:t>
            </a:r>
            <a:br>
              <a:rPr lang="en-US" dirty="0" smtClean="0"/>
            </a:br>
            <a:r>
              <a:rPr lang="en-US" dirty="0" smtClean="0"/>
              <a:t>or the blue wave graphic.</a:t>
            </a:r>
            <a:br>
              <a:rPr lang="en-US" dirty="0" smtClean="0"/>
            </a:br>
            <a:r>
              <a:rPr lang="en-US" dirty="0" smtClean="0"/>
              <a:t>Only one area may contain</a:t>
            </a:r>
            <a:br>
              <a:rPr lang="en-US" dirty="0" smtClean="0"/>
            </a:br>
            <a:r>
              <a:rPr lang="en-US" dirty="0" smtClean="0"/>
              <a:t>an image, at any one time.</a:t>
            </a:r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-10616" y="-8465"/>
            <a:ext cx="9160974" cy="6883398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1430867 w 9144000"/>
              <a:gd name="connsiteY0" fmla="*/ 1710267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1430867 w 9144000"/>
              <a:gd name="connsiteY4" fmla="*/ 1710267 h 6858000"/>
              <a:gd name="connsiteX0" fmla="*/ 1430867 w 9144000"/>
              <a:gd name="connsiteY0" fmla="*/ 1710267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1430867 w 9144000"/>
              <a:gd name="connsiteY4" fmla="*/ 1710267 h 6858000"/>
              <a:gd name="connsiteX0" fmla="*/ 2463800 w 9144000"/>
              <a:gd name="connsiteY0" fmla="*/ 607259 h 7473725"/>
              <a:gd name="connsiteX1" fmla="*/ 9144000 w 9144000"/>
              <a:gd name="connsiteY1" fmla="*/ 615725 h 7473725"/>
              <a:gd name="connsiteX2" fmla="*/ 9144000 w 9144000"/>
              <a:gd name="connsiteY2" fmla="*/ 7473725 h 7473725"/>
              <a:gd name="connsiteX3" fmla="*/ 0 w 9144000"/>
              <a:gd name="connsiteY3" fmla="*/ 7473725 h 7473725"/>
              <a:gd name="connsiteX4" fmla="*/ 2463800 w 9144000"/>
              <a:gd name="connsiteY4" fmla="*/ 607259 h 7473725"/>
              <a:gd name="connsiteX0" fmla="*/ 2488526 w 9168726"/>
              <a:gd name="connsiteY0" fmla="*/ 607259 h 7473725"/>
              <a:gd name="connsiteX1" fmla="*/ 9168726 w 9168726"/>
              <a:gd name="connsiteY1" fmla="*/ 615725 h 7473725"/>
              <a:gd name="connsiteX2" fmla="*/ 9168726 w 9168726"/>
              <a:gd name="connsiteY2" fmla="*/ 7473725 h 7473725"/>
              <a:gd name="connsiteX3" fmla="*/ 24726 w 9168726"/>
              <a:gd name="connsiteY3" fmla="*/ 7473725 h 7473725"/>
              <a:gd name="connsiteX4" fmla="*/ 177126 w 9168726"/>
              <a:gd name="connsiteY4" fmla="*/ 3773793 h 7473725"/>
              <a:gd name="connsiteX5" fmla="*/ 2488526 w 9168726"/>
              <a:gd name="connsiteY5" fmla="*/ 607259 h 7473725"/>
              <a:gd name="connsiteX0" fmla="*/ 2591173 w 9271373"/>
              <a:gd name="connsiteY0" fmla="*/ 607259 h 7473725"/>
              <a:gd name="connsiteX1" fmla="*/ 9271373 w 9271373"/>
              <a:gd name="connsiteY1" fmla="*/ 615725 h 7473725"/>
              <a:gd name="connsiteX2" fmla="*/ 9271373 w 9271373"/>
              <a:gd name="connsiteY2" fmla="*/ 7473725 h 7473725"/>
              <a:gd name="connsiteX3" fmla="*/ 127373 w 9271373"/>
              <a:gd name="connsiteY3" fmla="*/ 7473725 h 7473725"/>
              <a:gd name="connsiteX4" fmla="*/ 161240 w 9271373"/>
              <a:gd name="connsiteY4" fmla="*/ 3866926 h 7473725"/>
              <a:gd name="connsiteX5" fmla="*/ 2591173 w 9271373"/>
              <a:gd name="connsiteY5" fmla="*/ 607259 h 7473725"/>
              <a:gd name="connsiteX0" fmla="*/ 2463800 w 9144000"/>
              <a:gd name="connsiteY0" fmla="*/ 607259 h 7473725"/>
              <a:gd name="connsiteX1" fmla="*/ 9144000 w 9144000"/>
              <a:gd name="connsiteY1" fmla="*/ 615725 h 7473725"/>
              <a:gd name="connsiteX2" fmla="*/ 9144000 w 9144000"/>
              <a:gd name="connsiteY2" fmla="*/ 7473725 h 7473725"/>
              <a:gd name="connsiteX3" fmla="*/ 0 w 9144000"/>
              <a:gd name="connsiteY3" fmla="*/ 7473725 h 7473725"/>
              <a:gd name="connsiteX4" fmla="*/ 33867 w 9144000"/>
              <a:gd name="connsiteY4" fmla="*/ 3866926 h 7473725"/>
              <a:gd name="connsiteX5" fmla="*/ 2463800 w 9144000"/>
              <a:gd name="connsiteY5" fmla="*/ 607259 h 7473725"/>
              <a:gd name="connsiteX0" fmla="*/ 2469104 w 9149304"/>
              <a:gd name="connsiteY0" fmla="*/ 607259 h 7473725"/>
              <a:gd name="connsiteX1" fmla="*/ 9149304 w 9149304"/>
              <a:gd name="connsiteY1" fmla="*/ 615725 h 7473725"/>
              <a:gd name="connsiteX2" fmla="*/ 9149304 w 9149304"/>
              <a:gd name="connsiteY2" fmla="*/ 7473725 h 7473725"/>
              <a:gd name="connsiteX3" fmla="*/ 5304 w 9149304"/>
              <a:gd name="connsiteY3" fmla="*/ 7473725 h 7473725"/>
              <a:gd name="connsiteX4" fmla="*/ 39171 w 9149304"/>
              <a:gd name="connsiteY4" fmla="*/ 3866926 h 7473725"/>
              <a:gd name="connsiteX5" fmla="*/ 2469104 w 9149304"/>
              <a:gd name="connsiteY5" fmla="*/ 607259 h 7473725"/>
              <a:gd name="connsiteX0" fmla="*/ 2484599 w 9164799"/>
              <a:gd name="connsiteY0" fmla="*/ 607259 h 7473725"/>
              <a:gd name="connsiteX1" fmla="*/ 9164799 w 9164799"/>
              <a:gd name="connsiteY1" fmla="*/ 615725 h 7473725"/>
              <a:gd name="connsiteX2" fmla="*/ 9164799 w 9164799"/>
              <a:gd name="connsiteY2" fmla="*/ 7473725 h 7473725"/>
              <a:gd name="connsiteX3" fmla="*/ 20799 w 9164799"/>
              <a:gd name="connsiteY3" fmla="*/ 7473725 h 7473725"/>
              <a:gd name="connsiteX4" fmla="*/ 29266 w 9164799"/>
              <a:gd name="connsiteY4" fmla="*/ 3883859 h 7473725"/>
              <a:gd name="connsiteX5" fmla="*/ 2484599 w 9164799"/>
              <a:gd name="connsiteY5" fmla="*/ 607259 h 7473725"/>
              <a:gd name="connsiteX0" fmla="*/ 2484599 w 9164799"/>
              <a:gd name="connsiteY0" fmla="*/ 607259 h 7473725"/>
              <a:gd name="connsiteX1" fmla="*/ 9164799 w 9164799"/>
              <a:gd name="connsiteY1" fmla="*/ 615725 h 7473725"/>
              <a:gd name="connsiteX2" fmla="*/ 9164799 w 9164799"/>
              <a:gd name="connsiteY2" fmla="*/ 7473725 h 7473725"/>
              <a:gd name="connsiteX3" fmla="*/ 20799 w 9164799"/>
              <a:gd name="connsiteY3" fmla="*/ 7473725 h 7473725"/>
              <a:gd name="connsiteX4" fmla="*/ 29266 w 9164799"/>
              <a:gd name="connsiteY4" fmla="*/ 3883859 h 7473725"/>
              <a:gd name="connsiteX5" fmla="*/ 2484599 w 9164799"/>
              <a:gd name="connsiteY5" fmla="*/ 607259 h 7473725"/>
              <a:gd name="connsiteX0" fmla="*/ 2484599 w 9164799"/>
              <a:gd name="connsiteY0" fmla="*/ 607259 h 7473725"/>
              <a:gd name="connsiteX1" fmla="*/ 9164799 w 9164799"/>
              <a:gd name="connsiteY1" fmla="*/ 615725 h 7473725"/>
              <a:gd name="connsiteX2" fmla="*/ 9164799 w 9164799"/>
              <a:gd name="connsiteY2" fmla="*/ 7473725 h 7473725"/>
              <a:gd name="connsiteX3" fmla="*/ 20799 w 9164799"/>
              <a:gd name="connsiteY3" fmla="*/ 7473725 h 7473725"/>
              <a:gd name="connsiteX4" fmla="*/ 29266 w 9164799"/>
              <a:gd name="connsiteY4" fmla="*/ 3883859 h 7473725"/>
              <a:gd name="connsiteX5" fmla="*/ 2484599 w 9164799"/>
              <a:gd name="connsiteY5" fmla="*/ 607259 h 7473725"/>
              <a:gd name="connsiteX0" fmla="*/ 2490778 w 9170978"/>
              <a:gd name="connsiteY0" fmla="*/ 607259 h 7473725"/>
              <a:gd name="connsiteX1" fmla="*/ 9170978 w 9170978"/>
              <a:gd name="connsiteY1" fmla="*/ 615725 h 7473725"/>
              <a:gd name="connsiteX2" fmla="*/ 9170978 w 9170978"/>
              <a:gd name="connsiteY2" fmla="*/ 7473725 h 7473725"/>
              <a:gd name="connsiteX3" fmla="*/ 26978 w 9170978"/>
              <a:gd name="connsiteY3" fmla="*/ 7473725 h 7473725"/>
              <a:gd name="connsiteX4" fmla="*/ 26978 w 9170978"/>
              <a:gd name="connsiteY4" fmla="*/ 3841526 h 7473725"/>
              <a:gd name="connsiteX5" fmla="*/ 2490778 w 9170978"/>
              <a:gd name="connsiteY5" fmla="*/ 607259 h 7473725"/>
              <a:gd name="connsiteX0" fmla="*/ 2484251 w 9164451"/>
              <a:gd name="connsiteY0" fmla="*/ 607259 h 7473725"/>
              <a:gd name="connsiteX1" fmla="*/ 9164451 w 9164451"/>
              <a:gd name="connsiteY1" fmla="*/ 615725 h 7473725"/>
              <a:gd name="connsiteX2" fmla="*/ 9164451 w 9164451"/>
              <a:gd name="connsiteY2" fmla="*/ 7473725 h 7473725"/>
              <a:gd name="connsiteX3" fmla="*/ 20451 w 9164451"/>
              <a:gd name="connsiteY3" fmla="*/ 7473725 h 7473725"/>
              <a:gd name="connsiteX4" fmla="*/ 20451 w 9164451"/>
              <a:gd name="connsiteY4" fmla="*/ 3841526 h 7473725"/>
              <a:gd name="connsiteX5" fmla="*/ 2484251 w 9164451"/>
              <a:gd name="connsiteY5" fmla="*/ 607259 h 7473725"/>
              <a:gd name="connsiteX0" fmla="*/ 2463933 w 9144133"/>
              <a:gd name="connsiteY0" fmla="*/ 607259 h 7473725"/>
              <a:gd name="connsiteX1" fmla="*/ 9144133 w 9144133"/>
              <a:gd name="connsiteY1" fmla="*/ 615725 h 7473725"/>
              <a:gd name="connsiteX2" fmla="*/ 9144133 w 9144133"/>
              <a:gd name="connsiteY2" fmla="*/ 7473725 h 7473725"/>
              <a:gd name="connsiteX3" fmla="*/ 133 w 9144133"/>
              <a:gd name="connsiteY3" fmla="*/ 7473725 h 7473725"/>
              <a:gd name="connsiteX4" fmla="*/ 133 w 9144133"/>
              <a:gd name="connsiteY4" fmla="*/ 3841526 h 7473725"/>
              <a:gd name="connsiteX5" fmla="*/ 2463933 w 9144133"/>
              <a:gd name="connsiteY5" fmla="*/ 607259 h 7473725"/>
              <a:gd name="connsiteX0" fmla="*/ 2464101 w 9144301"/>
              <a:gd name="connsiteY0" fmla="*/ 607259 h 8175517"/>
              <a:gd name="connsiteX1" fmla="*/ 9144301 w 9144301"/>
              <a:gd name="connsiteY1" fmla="*/ 615725 h 8175517"/>
              <a:gd name="connsiteX2" fmla="*/ 9144301 w 9144301"/>
              <a:gd name="connsiteY2" fmla="*/ 7473725 h 8175517"/>
              <a:gd name="connsiteX3" fmla="*/ 301 w 9144301"/>
              <a:gd name="connsiteY3" fmla="*/ 7473725 h 8175517"/>
              <a:gd name="connsiteX4" fmla="*/ 301 w 9144301"/>
              <a:gd name="connsiteY4" fmla="*/ 3841526 h 8175517"/>
              <a:gd name="connsiteX5" fmla="*/ 2464101 w 9144301"/>
              <a:gd name="connsiteY5" fmla="*/ 607259 h 8175517"/>
              <a:gd name="connsiteX0" fmla="*/ 3433028 w 10113228"/>
              <a:gd name="connsiteY0" fmla="*/ 607259 h 7473733"/>
              <a:gd name="connsiteX1" fmla="*/ 10113228 w 10113228"/>
              <a:gd name="connsiteY1" fmla="*/ 615725 h 7473733"/>
              <a:gd name="connsiteX2" fmla="*/ 10113228 w 10113228"/>
              <a:gd name="connsiteY2" fmla="*/ 7473725 h 7473733"/>
              <a:gd name="connsiteX3" fmla="*/ 969228 w 10113228"/>
              <a:gd name="connsiteY3" fmla="*/ 7473725 h 7473733"/>
              <a:gd name="connsiteX4" fmla="*/ 969228 w 10113228"/>
              <a:gd name="connsiteY4" fmla="*/ 3841526 h 7473733"/>
              <a:gd name="connsiteX5" fmla="*/ 3433028 w 10113228"/>
              <a:gd name="connsiteY5" fmla="*/ 607259 h 7473733"/>
              <a:gd name="connsiteX0" fmla="*/ 2610824 w 9291024"/>
              <a:gd name="connsiteY0" fmla="*/ 607259 h 8112797"/>
              <a:gd name="connsiteX1" fmla="*/ 9291024 w 9291024"/>
              <a:gd name="connsiteY1" fmla="*/ 615725 h 8112797"/>
              <a:gd name="connsiteX2" fmla="*/ 9291024 w 9291024"/>
              <a:gd name="connsiteY2" fmla="*/ 7473725 h 8112797"/>
              <a:gd name="connsiteX3" fmla="*/ 147024 w 9291024"/>
              <a:gd name="connsiteY3" fmla="*/ 7473725 h 8112797"/>
              <a:gd name="connsiteX4" fmla="*/ 147024 w 9291024"/>
              <a:gd name="connsiteY4" fmla="*/ 3841526 h 8112797"/>
              <a:gd name="connsiteX5" fmla="*/ 2610824 w 9291024"/>
              <a:gd name="connsiteY5" fmla="*/ 607259 h 8112797"/>
              <a:gd name="connsiteX0" fmla="*/ 2610824 w 9291024"/>
              <a:gd name="connsiteY0" fmla="*/ 607259 h 7473725"/>
              <a:gd name="connsiteX1" fmla="*/ 9291024 w 9291024"/>
              <a:gd name="connsiteY1" fmla="*/ 615725 h 7473725"/>
              <a:gd name="connsiteX2" fmla="*/ 9291024 w 9291024"/>
              <a:gd name="connsiteY2" fmla="*/ 7473725 h 7473725"/>
              <a:gd name="connsiteX3" fmla="*/ 147024 w 9291024"/>
              <a:gd name="connsiteY3" fmla="*/ 7473725 h 7473725"/>
              <a:gd name="connsiteX4" fmla="*/ 147024 w 9291024"/>
              <a:gd name="connsiteY4" fmla="*/ 3841526 h 7473725"/>
              <a:gd name="connsiteX5" fmla="*/ 2610824 w 9291024"/>
              <a:gd name="connsiteY5" fmla="*/ 607259 h 7473725"/>
              <a:gd name="connsiteX0" fmla="*/ 2471508 w 9151708"/>
              <a:gd name="connsiteY0" fmla="*/ 607259 h 7473725"/>
              <a:gd name="connsiteX1" fmla="*/ 9151708 w 9151708"/>
              <a:gd name="connsiteY1" fmla="*/ 615725 h 7473725"/>
              <a:gd name="connsiteX2" fmla="*/ 9151708 w 9151708"/>
              <a:gd name="connsiteY2" fmla="*/ 7473725 h 7473725"/>
              <a:gd name="connsiteX3" fmla="*/ 7708 w 9151708"/>
              <a:gd name="connsiteY3" fmla="*/ 7473725 h 7473725"/>
              <a:gd name="connsiteX4" fmla="*/ 7708 w 9151708"/>
              <a:gd name="connsiteY4" fmla="*/ 3841526 h 7473725"/>
              <a:gd name="connsiteX5" fmla="*/ 2471508 w 9151708"/>
              <a:gd name="connsiteY5" fmla="*/ 607259 h 7473725"/>
              <a:gd name="connsiteX0" fmla="*/ 2471508 w 9151708"/>
              <a:gd name="connsiteY0" fmla="*/ 0 h 6866466"/>
              <a:gd name="connsiteX1" fmla="*/ 9151708 w 9151708"/>
              <a:gd name="connsiteY1" fmla="*/ 8466 h 6866466"/>
              <a:gd name="connsiteX2" fmla="*/ 9151708 w 9151708"/>
              <a:gd name="connsiteY2" fmla="*/ 6866466 h 6866466"/>
              <a:gd name="connsiteX3" fmla="*/ 7708 w 9151708"/>
              <a:gd name="connsiteY3" fmla="*/ 6866466 h 6866466"/>
              <a:gd name="connsiteX4" fmla="*/ 7708 w 9151708"/>
              <a:gd name="connsiteY4" fmla="*/ 3234267 h 6866466"/>
              <a:gd name="connsiteX5" fmla="*/ 2471508 w 9151708"/>
              <a:gd name="connsiteY5" fmla="*/ 0 h 6866466"/>
              <a:gd name="connsiteX0" fmla="*/ 2471508 w 9151708"/>
              <a:gd name="connsiteY0" fmla="*/ 0 h 6866466"/>
              <a:gd name="connsiteX1" fmla="*/ 9151708 w 9151708"/>
              <a:gd name="connsiteY1" fmla="*/ 8466 h 6866466"/>
              <a:gd name="connsiteX2" fmla="*/ 9151708 w 9151708"/>
              <a:gd name="connsiteY2" fmla="*/ 6866466 h 6866466"/>
              <a:gd name="connsiteX3" fmla="*/ 7708 w 9151708"/>
              <a:gd name="connsiteY3" fmla="*/ 6866466 h 6866466"/>
              <a:gd name="connsiteX4" fmla="*/ 7708 w 9151708"/>
              <a:gd name="connsiteY4" fmla="*/ 3234267 h 6866466"/>
              <a:gd name="connsiteX5" fmla="*/ 2471508 w 9151708"/>
              <a:gd name="connsiteY5" fmla="*/ 0 h 6866466"/>
              <a:gd name="connsiteX0" fmla="*/ 2471508 w 9151708"/>
              <a:gd name="connsiteY0" fmla="*/ 0 h 6866466"/>
              <a:gd name="connsiteX1" fmla="*/ 9151708 w 9151708"/>
              <a:gd name="connsiteY1" fmla="*/ 8466 h 6866466"/>
              <a:gd name="connsiteX2" fmla="*/ 9151708 w 9151708"/>
              <a:gd name="connsiteY2" fmla="*/ 6866466 h 6866466"/>
              <a:gd name="connsiteX3" fmla="*/ 7708 w 9151708"/>
              <a:gd name="connsiteY3" fmla="*/ 6866466 h 6866466"/>
              <a:gd name="connsiteX4" fmla="*/ 7708 w 9151708"/>
              <a:gd name="connsiteY4" fmla="*/ 3234267 h 6866466"/>
              <a:gd name="connsiteX5" fmla="*/ 2471508 w 9151708"/>
              <a:gd name="connsiteY5" fmla="*/ 0 h 6866466"/>
              <a:gd name="connsiteX0" fmla="*/ 2471508 w 9151708"/>
              <a:gd name="connsiteY0" fmla="*/ 0 h 6886786"/>
              <a:gd name="connsiteX1" fmla="*/ 9151708 w 9151708"/>
              <a:gd name="connsiteY1" fmla="*/ 8466 h 6886786"/>
              <a:gd name="connsiteX2" fmla="*/ 6906348 w 9151708"/>
              <a:gd name="connsiteY2" fmla="*/ 6886786 h 6886786"/>
              <a:gd name="connsiteX3" fmla="*/ 7708 w 9151708"/>
              <a:gd name="connsiteY3" fmla="*/ 6866466 h 6886786"/>
              <a:gd name="connsiteX4" fmla="*/ 7708 w 9151708"/>
              <a:gd name="connsiteY4" fmla="*/ 3234267 h 6886786"/>
              <a:gd name="connsiteX5" fmla="*/ 2471508 w 9151708"/>
              <a:gd name="connsiteY5" fmla="*/ 0 h 6886786"/>
              <a:gd name="connsiteX0" fmla="*/ 2471508 w 9151708"/>
              <a:gd name="connsiteY0" fmla="*/ 0 h 6886786"/>
              <a:gd name="connsiteX1" fmla="*/ 9151708 w 9151708"/>
              <a:gd name="connsiteY1" fmla="*/ 8466 h 6886786"/>
              <a:gd name="connsiteX2" fmla="*/ 6906348 w 9151708"/>
              <a:gd name="connsiteY2" fmla="*/ 6886786 h 6886786"/>
              <a:gd name="connsiteX3" fmla="*/ 7708 w 9151708"/>
              <a:gd name="connsiteY3" fmla="*/ 6866466 h 6886786"/>
              <a:gd name="connsiteX4" fmla="*/ 7708 w 9151708"/>
              <a:gd name="connsiteY4" fmla="*/ 3234267 h 6886786"/>
              <a:gd name="connsiteX5" fmla="*/ 2471508 w 9151708"/>
              <a:gd name="connsiteY5" fmla="*/ 0 h 6886786"/>
              <a:gd name="connsiteX0" fmla="*/ 2471508 w 9453734"/>
              <a:gd name="connsiteY0" fmla="*/ 0 h 6866466"/>
              <a:gd name="connsiteX1" fmla="*/ 9151708 w 9453734"/>
              <a:gd name="connsiteY1" fmla="*/ 8466 h 6866466"/>
              <a:gd name="connsiteX2" fmla="*/ 9151708 w 9453734"/>
              <a:gd name="connsiteY2" fmla="*/ 3330786 h 6866466"/>
              <a:gd name="connsiteX3" fmla="*/ 7708 w 9453734"/>
              <a:gd name="connsiteY3" fmla="*/ 6866466 h 6866466"/>
              <a:gd name="connsiteX4" fmla="*/ 7708 w 9453734"/>
              <a:gd name="connsiteY4" fmla="*/ 3234267 h 6866466"/>
              <a:gd name="connsiteX5" fmla="*/ 2471508 w 9453734"/>
              <a:gd name="connsiteY5" fmla="*/ 0 h 6866466"/>
              <a:gd name="connsiteX0" fmla="*/ 2471508 w 9453734"/>
              <a:gd name="connsiteY0" fmla="*/ 0 h 6866466"/>
              <a:gd name="connsiteX1" fmla="*/ 9151708 w 9453734"/>
              <a:gd name="connsiteY1" fmla="*/ 8466 h 6866466"/>
              <a:gd name="connsiteX2" fmla="*/ 9151708 w 9453734"/>
              <a:gd name="connsiteY2" fmla="*/ 3330786 h 6866466"/>
              <a:gd name="connsiteX3" fmla="*/ 7708 w 9453734"/>
              <a:gd name="connsiteY3" fmla="*/ 6866466 h 6866466"/>
              <a:gd name="connsiteX4" fmla="*/ 7708 w 9453734"/>
              <a:gd name="connsiteY4" fmla="*/ 3234267 h 6866466"/>
              <a:gd name="connsiteX5" fmla="*/ 2471508 w 9453734"/>
              <a:gd name="connsiteY5" fmla="*/ 0 h 6866466"/>
              <a:gd name="connsiteX0" fmla="*/ 2471508 w 9453734"/>
              <a:gd name="connsiteY0" fmla="*/ 0 h 6866466"/>
              <a:gd name="connsiteX1" fmla="*/ 9151708 w 9453734"/>
              <a:gd name="connsiteY1" fmla="*/ 8466 h 6866466"/>
              <a:gd name="connsiteX2" fmla="*/ 9151708 w 9453734"/>
              <a:gd name="connsiteY2" fmla="*/ 3330786 h 6866466"/>
              <a:gd name="connsiteX3" fmla="*/ 7708 w 9453734"/>
              <a:gd name="connsiteY3" fmla="*/ 6866466 h 6866466"/>
              <a:gd name="connsiteX4" fmla="*/ 7708 w 9453734"/>
              <a:gd name="connsiteY4" fmla="*/ 3234267 h 6866466"/>
              <a:gd name="connsiteX5" fmla="*/ 2471508 w 9453734"/>
              <a:gd name="connsiteY5" fmla="*/ 0 h 6866466"/>
              <a:gd name="connsiteX0" fmla="*/ 2471508 w 9151753"/>
              <a:gd name="connsiteY0" fmla="*/ 0 h 6866466"/>
              <a:gd name="connsiteX1" fmla="*/ 9151708 w 9151753"/>
              <a:gd name="connsiteY1" fmla="*/ 8466 h 6866466"/>
              <a:gd name="connsiteX2" fmla="*/ 9151708 w 9151753"/>
              <a:gd name="connsiteY2" fmla="*/ 3330786 h 6866466"/>
              <a:gd name="connsiteX3" fmla="*/ 7708 w 9151753"/>
              <a:gd name="connsiteY3" fmla="*/ 6866466 h 6866466"/>
              <a:gd name="connsiteX4" fmla="*/ 7708 w 9151753"/>
              <a:gd name="connsiteY4" fmla="*/ 3234267 h 6866466"/>
              <a:gd name="connsiteX5" fmla="*/ 2471508 w 9151753"/>
              <a:gd name="connsiteY5" fmla="*/ 0 h 6866466"/>
              <a:gd name="connsiteX0" fmla="*/ 2471508 w 9155618"/>
              <a:gd name="connsiteY0" fmla="*/ 0 h 6866466"/>
              <a:gd name="connsiteX1" fmla="*/ 9151708 w 9155618"/>
              <a:gd name="connsiteY1" fmla="*/ 8466 h 6866466"/>
              <a:gd name="connsiteX2" fmla="*/ 9151708 w 9155618"/>
              <a:gd name="connsiteY2" fmla="*/ 3330786 h 6866466"/>
              <a:gd name="connsiteX3" fmla="*/ 7708 w 9155618"/>
              <a:gd name="connsiteY3" fmla="*/ 6866466 h 6866466"/>
              <a:gd name="connsiteX4" fmla="*/ 7708 w 9155618"/>
              <a:gd name="connsiteY4" fmla="*/ 3234267 h 6866466"/>
              <a:gd name="connsiteX5" fmla="*/ 2471508 w 9155618"/>
              <a:gd name="connsiteY5" fmla="*/ 0 h 6866466"/>
              <a:gd name="connsiteX0" fmla="*/ 2471508 w 9155618"/>
              <a:gd name="connsiteY0" fmla="*/ 0 h 6904957"/>
              <a:gd name="connsiteX1" fmla="*/ 9151708 w 9155618"/>
              <a:gd name="connsiteY1" fmla="*/ 8466 h 6904957"/>
              <a:gd name="connsiteX2" fmla="*/ 9151708 w 9155618"/>
              <a:gd name="connsiteY2" fmla="*/ 3330786 h 6904957"/>
              <a:gd name="connsiteX3" fmla="*/ 7465149 w 9155618"/>
              <a:gd name="connsiteY3" fmla="*/ 5037666 h 6904957"/>
              <a:gd name="connsiteX4" fmla="*/ 7708 w 9155618"/>
              <a:gd name="connsiteY4" fmla="*/ 6866466 h 6904957"/>
              <a:gd name="connsiteX5" fmla="*/ 7708 w 9155618"/>
              <a:gd name="connsiteY5" fmla="*/ 3234267 h 6904957"/>
              <a:gd name="connsiteX6" fmla="*/ 2471508 w 9155618"/>
              <a:gd name="connsiteY6" fmla="*/ 0 h 6904957"/>
              <a:gd name="connsiteX0" fmla="*/ 2471508 w 9155618"/>
              <a:gd name="connsiteY0" fmla="*/ 0 h 7202339"/>
              <a:gd name="connsiteX1" fmla="*/ 9151708 w 9155618"/>
              <a:gd name="connsiteY1" fmla="*/ 8466 h 7202339"/>
              <a:gd name="connsiteX2" fmla="*/ 9151708 w 9155618"/>
              <a:gd name="connsiteY2" fmla="*/ 3330786 h 7202339"/>
              <a:gd name="connsiteX3" fmla="*/ 6886029 w 9155618"/>
              <a:gd name="connsiteY3" fmla="*/ 6856306 h 7202339"/>
              <a:gd name="connsiteX4" fmla="*/ 7708 w 9155618"/>
              <a:gd name="connsiteY4" fmla="*/ 6866466 h 7202339"/>
              <a:gd name="connsiteX5" fmla="*/ 7708 w 9155618"/>
              <a:gd name="connsiteY5" fmla="*/ 3234267 h 7202339"/>
              <a:gd name="connsiteX6" fmla="*/ 2471508 w 9155618"/>
              <a:gd name="connsiteY6" fmla="*/ 0 h 7202339"/>
              <a:gd name="connsiteX0" fmla="*/ 2471508 w 9155618"/>
              <a:gd name="connsiteY0" fmla="*/ 0 h 6999678"/>
              <a:gd name="connsiteX1" fmla="*/ 9151708 w 9155618"/>
              <a:gd name="connsiteY1" fmla="*/ 8466 h 6999678"/>
              <a:gd name="connsiteX2" fmla="*/ 9151708 w 9155618"/>
              <a:gd name="connsiteY2" fmla="*/ 3330786 h 6999678"/>
              <a:gd name="connsiteX3" fmla="*/ 6886029 w 9155618"/>
              <a:gd name="connsiteY3" fmla="*/ 6856306 h 6999678"/>
              <a:gd name="connsiteX4" fmla="*/ 7708 w 9155618"/>
              <a:gd name="connsiteY4" fmla="*/ 6866466 h 6999678"/>
              <a:gd name="connsiteX5" fmla="*/ 7708 w 9155618"/>
              <a:gd name="connsiteY5" fmla="*/ 3234267 h 6999678"/>
              <a:gd name="connsiteX6" fmla="*/ 2471508 w 9155618"/>
              <a:gd name="connsiteY6" fmla="*/ 0 h 6999678"/>
              <a:gd name="connsiteX0" fmla="*/ 2471508 w 9155618"/>
              <a:gd name="connsiteY0" fmla="*/ 0 h 6866466"/>
              <a:gd name="connsiteX1" fmla="*/ 9151708 w 9155618"/>
              <a:gd name="connsiteY1" fmla="*/ 8466 h 6866466"/>
              <a:gd name="connsiteX2" fmla="*/ 9151708 w 9155618"/>
              <a:gd name="connsiteY2" fmla="*/ 3330786 h 6866466"/>
              <a:gd name="connsiteX3" fmla="*/ 6886029 w 9155618"/>
              <a:gd name="connsiteY3" fmla="*/ 6856306 h 6866466"/>
              <a:gd name="connsiteX4" fmla="*/ 7708 w 9155618"/>
              <a:gd name="connsiteY4" fmla="*/ 6866466 h 6866466"/>
              <a:gd name="connsiteX5" fmla="*/ 7708 w 9155618"/>
              <a:gd name="connsiteY5" fmla="*/ 3234267 h 6866466"/>
              <a:gd name="connsiteX6" fmla="*/ 2471508 w 9155618"/>
              <a:gd name="connsiteY6" fmla="*/ 0 h 6866466"/>
              <a:gd name="connsiteX0" fmla="*/ 2471508 w 9155618"/>
              <a:gd name="connsiteY0" fmla="*/ 0 h 6866466"/>
              <a:gd name="connsiteX1" fmla="*/ 9151708 w 9155618"/>
              <a:gd name="connsiteY1" fmla="*/ 8466 h 6866466"/>
              <a:gd name="connsiteX2" fmla="*/ 9151708 w 9155618"/>
              <a:gd name="connsiteY2" fmla="*/ 3330786 h 6866466"/>
              <a:gd name="connsiteX3" fmla="*/ 6886029 w 9155618"/>
              <a:gd name="connsiteY3" fmla="*/ 6856306 h 6866466"/>
              <a:gd name="connsiteX4" fmla="*/ 7708 w 9155618"/>
              <a:gd name="connsiteY4" fmla="*/ 6866466 h 6866466"/>
              <a:gd name="connsiteX5" fmla="*/ 7708 w 9155618"/>
              <a:gd name="connsiteY5" fmla="*/ 3234267 h 6866466"/>
              <a:gd name="connsiteX6" fmla="*/ 2471508 w 9155618"/>
              <a:gd name="connsiteY6" fmla="*/ 0 h 6866466"/>
              <a:gd name="connsiteX0" fmla="*/ 2471508 w 9155618"/>
              <a:gd name="connsiteY0" fmla="*/ 0 h 6866466"/>
              <a:gd name="connsiteX1" fmla="*/ 9151708 w 9155618"/>
              <a:gd name="connsiteY1" fmla="*/ 8466 h 6866466"/>
              <a:gd name="connsiteX2" fmla="*/ 9151708 w 9155618"/>
              <a:gd name="connsiteY2" fmla="*/ 3330786 h 6866466"/>
              <a:gd name="connsiteX3" fmla="*/ 6886029 w 9155618"/>
              <a:gd name="connsiteY3" fmla="*/ 6856306 h 6866466"/>
              <a:gd name="connsiteX4" fmla="*/ 7708 w 9155618"/>
              <a:gd name="connsiteY4" fmla="*/ 6866466 h 6866466"/>
              <a:gd name="connsiteX5" fmla="*/ 7708 w 9155618"/>
              <a:gd name="connsiteY5" fmla="*/ 3234267 h 6866466"/>
              <a:gd name="connsiteX6" fmla="*/ 2471508 w 9155618"/>
              <a:gd name="connsiteY6" fmla="*/ 0 h 6866466"/>
              <a:gd name="connsiteX0" fmla="*/ 2471508 w 9155618"/>
              <a:gd name="connsiteY0" fmla="*/ 0 h 6866466"/>
              <a:gd name="connsiteX1" fmla="*/ 9151708 w 9155618"/>
              <a:gd name="connsiteY1" fmla="*/ 8466 h 6866466"/>
              <a:gd name="connsiteX2" fmla="*/ 9151708 w 9155618"/>
              <a:gd name="connsiteY2" fmla="*/ 3330786 h 6866466"/>
              <a:gd name="connsiteX3" fmla="*/ 6886029 w 9155618"/>
              <a:gd name="connsiteY3" fmla="*/ 6856306 h 6866466"/>
              <a:gd name="connsiteX4" fmla="*/ 7708 w 9155618"/>
              <a:gd name="connsiteY4" fmla="*/ 6866466 h 6866466"/>
              <a:gd name="connsiteX5" fmla="*/ 7708 w 9155618"/>
              <a:gd name="connsiteY5" fmla="*/ 3234267 h 6866466"/>
              <a:gd name="connsiteX6" fmla="*/ 2471508 w 9155618"/>
              <a:gd name="connsiteY6" fmla="*/ 0 h 6866466"/>
              <a:gd name="connsiteX0" fmla="*/ 2471508 w 9155618"/>
              <a:gd name="connsiteY0" fmla="*/ 0 h 6866466"/>
              <a:gd name="connsiteX1" fmla="*/ 9151708 w 9155618"/>
              <a:gd name="connsiteY1" fmla="*/ 8466 h 6866466"/>
              <a:gd name="connsiteX2" fmla="*/ 9151708 w 9155618"/>
              <a:gd name="connsiteY2" fmla="*/ 3330786 h 6866466"/>
              <a:gd name="connsiteX3" fmla="*/ 6886029 w 9155618"/>
              <a:gd name="connsiteY3" fmla="*/ 6856306 h 6866466"/>
              <a:gd name="connsiteX4" fmla="*/ 7708 w 9155618"/>
              <a:gd name="connsiteY4" fmla="*/ 6866466 h 6866466"/>
              <a:gd name="connsiteX5" fmla="*/ 7708 w 9155618"/>
              <a:gd name="connsiteY5" fmla="*/ 3234267 h 6866466"/>
              <a:gd name="connsiteX6" fmla="*/ 2471508 w 9155618"/>
              <a:gd name="connsiteY6" fmla="*/ 0 h 6866466"/>
              <a:gd name="connsiteX0" fmla="*/ 2471508 w 9155618"/>
              <a:gd name="connsiteY0" fmla="*/ 0 h 6866466"/>
              <a:gd name="connsiteX1" fmla="*/ 9151708 w 9155618"/>
              <a:gd name="connsiteY1" fmla="*/ 8466 h 6866466"/>
              <a:gd name="connsiteX2" fmla="*/ 9151708 w 9155618"/>
              <a:gd name="connsiteY2" fmla="*/ 3330786 h 6866466"/>
              <a:gd name="connsiteX3" fmla="*/ 6886029 w 9155618"/>
              <a:gd name="connsiteY3" fmla="*/ 6856306 h 6866466"/>
              <a:gd name="connsiteX4" fmla="*/ 7708 w 9155618"/>
              <a:gd name="connsiteY4" fmla="*/ 6866466 h 6866466"/>
              <a:gd name="connsiteX5" fmla="*/ 7708 w 9155618"/>
              <a:gd name="connsiteY5" fmla="*/ 3234267 h 6866466"/>
              <a:gd name="connsiteX6" fmla="*/ 2471508 w 9155618"/>
              <a:gd name="connsiteY6" fmla="*/ 0 h 6866466"/>
              <a:gd name="connsiteX0" fmla="*/ 2471508 w 9155618"/>
              <a:gd name="connsiteY0" fmla="*/ 0 h 6866466"/>
              <a:gd name="connsiteX1" fmla="*/ 9151708 w 9155618"/>
              <a:gd name="connsiteY1" fmla="*/ 8466 h 6866466"/>
              <a:gd name="connsiteX2" fmla="*/ 9151708 w 9155618"/>
              <a:gd name="connsiteY2" fmla="*/ 3330786 h 6866466"/>
              <a:gd name="connsiteX3" fmla="*/ 6886029 w 9155618"/>
              <a:gd name="connsiteY3" fmla="*/ 6856306 h 6866466"/>
              <a:gd name="connsiteX4" fmla="*/ 7708 w 9155618"/>
              <a:gd name="connsiteY4" fmla="*/ 6866466 h 6866466"/>
              <a:gd name="connsiteX5" fmla="*/ 7708 w 9155618"/>
              <a:gd name="connsiteY5" fmla="*/ 3234267 h 6866466"/>
              <a:gd name="connsiteX6" fmla="*/ 2471508 w 9155618"/>
              <a:gd name="connsiteY6" fmla="*/ 0 h 6866466"/>
              <a:gd name="connsiteX0" fmla="*/ 2471508 w 9155618"/>
              <a:gd name="connsiteY0" fmla="*/ 0 h 6939893"/>
              <a:gd name="connsiteX1" fmla="*/ 9151708 w 9155618"/>
              <a:gd name="connsiteY1" fmla="*/ 8466 h 6939893"/>
              <a:gd name="connsiteX2" fmla="*/ 9151708 w 9155618"/>
              <a:gd name="connsiteY2" fmla="*/ 3330786 h 6939893"/>
              <a:gd name="connsiteX3" fmla="*/ 6886029 w 9155618"/>
              <a:gd name="connsiteY3" fmla="*/ 6856306 h 6939893"/>
              <a:gd name="connsiteX4" fmla="*/ 7708 w 9155618"/>
              <a:gd name="connsiteY4" fmla="*/ 6866466 h 6939893"/>
              <a:gd name="connsiteX5" fmla="*/ 7708 w 9155618"/>
              <a:gd name="connsiteY5" fmla="*/ 3234267 h 6939893"/>
              <a:gd name="connsiteX6" fmla="*/ 2471508 w 9155618"/>
              <a:gd name="connsiteY6" fmla="*/ 0 h 6939893"/>
              <a:gd name="connsiteX0" fmla="*/ 2471508 w 9155618"/>
              <a:gd name="connsiteY0" fmla="*/ 0 h 6908318"/>
              <a:gd name="connsiteX1" fmla="*/ 9151708 w 9155618"/>
              <a:gd name="connsiteY1" fmla="*/ 8466 h 6908318"/>
              <a:gd name="connsiteX2" fmla="*/ 9151708 w 9155618"/>
              <a:gd name="connsiteY2" fmla="*/ 3330786 h 6908318"/>
              <a:gd name="connsiteX3" fmla="*/ 6886029 w 9155618"/>
              <a:gd name="connsiteY3" fmla="*/ 6856306 h 6908318"/>
              <a:gd name="connsiteX4" fmla="*/ 7708 w 9155618"/>
              <a:gd name="connsiteY4" fmla="*/ 6866466 h 6908318"/>
              <a:gd name="connsiteX5" fmla="*/ 7708 w 9155618"/>
              <a:gd name="connsiteY5" fmla="*/ 3234267 h 6908318"/>
              <a:gd name="connsiteX6" fmla="*/ 2471508 w 9155618"/>
              <a:gd name="connsiteY6" fmla="*/ 0 h 6908318"/>
              <a:gd name="connsiteX0" fmla="*/ 2481561 w 9165671"/>
              <a:gd name="connsiteY0" fmla="*/ 0 h 6856335"/>
              <a:gd name="connsiteX1" fmla="*/ 9161761 w 9165671"/>
              <a:gd name="connsiteY1" fmla="*/ 8466 h 6856335"/>
              <a:gd name="connsiteX2" fmla="*/ 9161761 w 9165671"/>
              <a:gd name="connsiteY2" fmla="*/ 3330786 h 6856335"/>
              <a:gd name="connsiteX3" fmla="*/ 6896082 w 9165671"/>
              <a:gd name="connsiteY3" fmla="*/ 6856306 h 6856335"/>
              <a:gd name="connsiteX4" fmla="*/ 5125 w 9165671"/>
              <a:gd name="connsiteY4" fmla="*/ 6474716 h 6856335"/>
              <a:gd name="connsiteX5" fmla="*/ 17761 w 9165671"/>
              <a:gd name="connsiteY5" fmla="*/ 3234267 h 6856335"/>
              <a:gd name="connsiteX6" fmla="*/ 2481561 w 9165671"/>
              <a:gd name="connsiteY6" fmla="*/ 0 h 6856335"/>
              <a:gd name="connsiteX0" fmla="*/ 2467638 w 9151748"/>
              <a:gd name="connsiteY0" fmla="*/ 0 h 6903556"/>
              <a:gd name="connsiteX1" fmla="*/ 9147838 w 9151748"/>
              <a:gd name="connsiteY1" fmla="*/ 8466 h 6903556"/>
              <a:gd name="connsiteX2" fmla="*/ 9147838 w 9151748"/>
              <a:gd name="connsiteY2" fmla="*/ 3330786 h 6903556"/>
              <a:gd name="connsiteX3" fmla="*/ 6882159 w 9151748"/>
              <a:gd name="connsiteY3" fmla="*/ 6856306 h 6903556"/>
              <a:gd name="connsiteX4" fmla="*/ 10156 w 9151748"/>
              <a:gd name="connsiteY4" fmla="*/ 6860147 h 6903556"/>
              <a:gd name="connsiteX5" fmla="*/ 3838 w 9151748"/>
              <a:gd name="connsiteY5" fmla="*/ 3234267 h 6903556"/>
              <a:gd name="connsiteX6" fmla="*/ 2467638 w 9151748"/>
              <a:gd name="connsiteY6" fmla="*/ 0 h 6903556"/>
              <a:gd name="connsiteX0" fmla="*/ 2467638 w 9151748"/>
              <a:gd name="connsiteY0" fmla="*/ 0 h 6860147"/>
              <a:gd name="connsiteX1" fmla="*/ 9147838 w 9151748"/>
              <a:gd name="connsiteY1" fmla="*/ 8466 h 6860147"/>
              <a:gd name="connsiteX2" fmla="*/ 9147838 w 9151748"/>
              <a:gd name="connsiteY2" fmla="*/ 3330786 h 6860147"/>
              <a:gd name="connsiteX3" fmla="*/ 6882159 w 9151748"/>
              <a:gd name="connsiteY3" fmla="*/ 6856306 h 6860147"/>
              <a:gd name="connsiteX4" fmla="*/ 10156 w 9151748"/>
              <a:gd name="connsiteY4" fmla="*/ 6860147 h 6860147"/>
              <a:gd name="connsiteX5" fmla="*/ 3838 w 9151748"/>
              <a:gd name="connsiteY5" fmla="*/ 3234267 h 6860147"/>
              <a:gd name="connsiteX6" fmla="*/ 2467638 w 9151748"/>
              <a:gd name="connsiteY6" fmla="*/ 0 h 6860147"/>
              <a:gd name="connsiteX0" fmla="*/ 2467638 w 9151748"/>
              <a:gd name="connsiteY0" fmla="*/ 0 h 6860147"/>
              <a:gd name="connsiteX1" fmla="*/ 9147838 w 9151748"/>
              <a:gd name="connsiteY1" fmla="*/ 8466 h 6860147"/>
              <a:gd name="connsiteX2" fmla="*/ 9147838 w 9151748"/>
              <a:gd name="connsiteY2" fmla="*/ 3330786 h 6860147"/>
              <a:gd name="connsiteX3" fmla="*/ 6882159 w 9151748"/>
              <a:gd name="connsiteY3" fmla="*/ 6856306 h 6860147"/>
              <a:gd name="connsiteX4" fmla="*/ 10156 w 9151748"/>
              <a:gd name="connsiteY4" fmla="*/ 6860147 h 6860147"/>
              <a:gd name="connsiteX5" fmla="*/ 3838 w 9151748"/>
              <a:gd name="connsiteY5" fmla="*/ 3234267 h 6860147"/>
              <a:gd name="connsiteX6" fmla="*/ 2467638 w 9151748"/>
              <a:gd name="connsiteY6" fmla="*/ 0 h 6860147"/>
              <a:gd name="connsiteX0" fmla="*/ 2492896 w 9177006"/>
              <a:gd name="connsiteY0" fmla="*/ 0 h 6879103"/>
              <a:gd name="connsiteX1" fmla="*/ 9173096 w 9177006"/>
              <a:gd name="connsiteY1" fmla="*/ 8466 h 6879103"/>
              <a:gd name="connsiteX2" fmla="*/ 9173096 w 9177006"/>
              <a:gd name="connsiteY2" fmla="*/ 3330786 h 6879103"/>
              <a:gd name="connsiteX3" fmla="*/ 6907417 w 9177006"/>
              <a:gd name="connsiteY3" fmla="*/ 6856306 h 6879103"/>
              <a:gd name="connsiteX4" fmla="*/ 3823 w 9177006"/>
              <a:gd name="connsiteY4" fmla="*/ 6879103 h 6879103"/>
              <a:gd name="connsiteX5" fmla="*/ 29096 w 9177006"/>
              <a:gd name="connsiteY5" fmla="*/ 3234267 h 6879103"/>
              <a:gd name="connsiteX6" fmla="*/ 2492896 w 9177006"/>
              <a:gd name="connsiteY6" fmla="*/ 0 h 6879103"/>
              <a:gd name="connsiteX0" fmla="*/ 2467638 w 9151748"/>
              <a:gd name="connsiteY0" fmla="*/ 0 h 6891740"/>
              <a:gd name="connsiteX1" fmla="*/ 9147838 w 9151748"/>
              <a:gd name="connsiteY1" fmla="*/ 8466 h 6891740"/>
              <a:gd name="connsiteX2" fmla="*/ 9147838 w 9151748"/>
              <a:gd name="connsiteY2" fmla="*/ 3330786 h 6891740"/>
              <a:gd name="connsiteX3" fmla="*/ 6882159 w 9151748"/>
              <a:gd name="connsiteY3" fmla="*/ 6856306 h 6891740"/>
              <a:gd name="connsiteX4" fmla="*/ 10156 w 9151748"/>
              <a:gd name="connsiteY4" fmla="*/ 6891740 h 6891740"/>
              <a:gd name="connsiteX5" fmla="*/ 3838 w 9151748"/>
              <a:gd name="connsiteY5" fmla="*/ 3234267 h 6891740"/>
              <a:gd name="connsiteX6" fmla="*/ 2467638 w 9151748"/>
              <a:gd name="connsiteY6" fmla="*/ 0 h 6891740"/>
              <a:gd name="connsiteX0" fmla="*/ 2464477 w 9148587"/>
              <a:gd name="connsiteY0" fmla="*/ 0 h 6856306"/>
              <a:gd name="connsiteX1" fmla="*/ 9144677 w 9148587"/>
              <a:gd name="connsiteY1" fmla="*/ 8466 h 6856306"/>
              <a:gd name="connsiteX2" fmla="*/ 9144677 w 9148587"/>
              <a:gd name="connsiteY2" fmla="*/ 3330786 h 6856306"/>
              <a:gd name="connsiteX3" fmla="*/ 6878998 w 9148587"/>
              <a:gd name="connsiteY3" fmla="*/ 6856306 h 6856306"/>
              <a:gd name="connsiteX4" fmla="*/ 19632 w 9148587"/>
              <a:gd name="connsiteY4" fmla="*/ 6841191 h 6856306"/>
              <a:gd name="connsiteX5" fmla="*/ 677 w 9148587"/>
              <a:gd name="connsiteY5" fmla="*/ 3234267 h 6856306"/>
              <a:gd name="connsiteX6" fmla="*/ 2464477 w 9148587"/>
              <a:gd name="connsiteY6" fmla="*/ 0 h 6856306"/>
              <a:gd name="connsiteX0" fmla="*/ 2467637 w 9151747"/>
              <a:gd name="connsiteY0" fmla="*/ 0 h 6866465"/>
              <a:gd name="connsiteX1" fmla="*/ 9147837 w 9151747"/>
              <a:gd name="connsiteY1" fmla="*/ 8466 h 6866465"/>
              <a:gd name="connsiteX2" fmla="*/ 9147837 w 9151747"/>
              <a:gd name="connsiteY2" fmla="*/ 3330786 h 6866465"/>
              <a:gd name="connsiteX3" fmla="*/ 6882158 w 9151747"/>
              <a:gd name="connsiteY3" fmla="*/ 6856306 h 6866465"/>
              <a:gd name="connsiteX4" fmla="*/ 10156 w 9151747"/>
              <a:gd name="connsiteY4" fmla="*/ 6866465 h 6866465"/>
              <a:gd name="connsiteX5" fmla="*/ 3837 w 9151747"/>
              <a:gd name="connsiteY5" fmla="*/ 3234267 h 6866465"/>
              <a:gd name="connsiteX6" fmla="*/ 2467637 w 9151747"/>
              <a:gd name="connsiteY6" fmla="*/ 0 h 6866465"/>
              <a:gd name="connsiteX0" fmla="*/ 2463828 w 9147938"/>
              <a:gd name="connsiteY0" fmla="*/ 0 h 6866465"/>
              <a:gd name="connsiteX1" fmla="*/ 9144028 w 9147938"/>
              <a:gd name="connsiteY1" fmla="*/ 8466 h 6866465"/>
              <a:gd name="connsiteX2" fmla="*/ 9144028 w 9147938"/>
              <a:gd name="connsiteY2" fmla="*/ 3330786 h 6866465"/>
              <a:gd name="connsiteX3" fmla="*/ 6878349 w 9147938"/>
              <a:gd name="connsiteY3" fmla="*/ 6856306 h 6866465"/>
              <a:gd name="connsiteX4" fmla="*/ 6347 w 9147938"/>
              <a:gd name="connsiteY4" fmla="*/ 6866465 h 6866465"/>
              <a:gd name="connsiteX5" fmla="*/ 28 w 9147938"/>
              <a:gd name="connsiteY5" fmla="*/ 3234267 h 6866465"/>
              <a:gd name="connsiteX6" fmla="*/ 2463828 w 9147938"/>
              <a:gd name="connsiteY6" fmla="*/ 0 h 6866465"/>
              <a:gd name="connsiteX0" fmla="*/ 2464225 w 9148335"/>
              <a:gd name="connsiteY0" fmla="*/ 0 h 6866465"/>
              <a:gd name="connsiteX1" fmla="*/ 9144425 w 9148335"/>
              <a:gd name="connsiteY1" fmla="*/ 8466 h 6866465"/>
              <a:gd name="connsiteX2" fmla="*/ 9144425 w 9148335"/>
              <a:gd name="connsiteY2" fmla="*/ 3330786 h 6866465"/>
              <a:gd name="connsiteX3" fmla="*/ 6878746 w 9148335"/>
              <a:gd name="connsiteY3" fmla="*/ 6856306 h 6866465"/>
              <a:gd name="connsiteX4" fmla="*/ 6744 w 9148335"/>
              <a:gd name="connsiteY4" fmla="*/ 6866465 h 6866465"/>
              <a:gd name="connsiteX5" fmla="*/ 425 w 9148335"/>
              <a:gd name="connsiteY5" fmla="*/ 3234267 h 6866465"/>
              <a:gd name="connsiteX6" fmla="*/ 2464225 w 9148335"/>
              <a:gd name="connsiteY6" fmla="*/ 0 h 6866465"/>
              <a:gd name="connsiteX0" fmla="*/ 2464225 w 9148335"/>
              <a:gd name="connsiteY0" fmla="*/ 0 h 6866465"/>
              <a:gd name="connsiteX1" fmla="*/ 9144425 w 9148335"/>
              <a:gd name="connsiteY1" fmla="*/ 8466 h 6866465"/>
              <a:gd name="connsiteX2" fmla="*/ 9144425 w 9148335"/>
              <a:gd name="connsiteY2" fmla="*/ 3330786 h 6866465"/>
              <a:gd name="connsiteX3" fmla="*/ 6878746 w 9148335"/>
              <a:gd name="connsiteY3" fmla="*/ 6856306 h 6866465"/>
              <a:gd name="connsiteX4" fmla="*/ 6744 w 9148335"/>
              <a:gd name="connsiteY4" fmla="*/ 6866465 h 6866465"/>
              <a:gd name="connsiteX5" fmla="*/ 425 w 9148335"/>
              <a:gd name="connsiteY5" fmla="*/ 3234267 h 6866465"/>
              <a:gd name="connsiteX6" fmla="*/ 2464225 w 9148335"/>
              <a:gd name="connsiteY6" fmla="*/ 0 h 6866465"/>
              <a:gd name="connsiteX0" fmla="*/ 2464225 w 9148335"/>
              <a:gd name="connsiteY0" fmla="*/ 0 h 6868943"/>
              <a:gd name="connsiteX1" fmla="*/ 9144425 w 9148335"/>
              <a:gd name="connsiteY1" fmla="*/ 8466 h 6868943"/>
              <a:gd name="connsiteX2" fmla="*/ 9144425 w 9148335"/>
              <a:gd name="connsiteY2" fmla="*/ 3330786 h 6868943"/>
              <a:gd name="connsiteX3" fmla="*/ 6866110 w 9148335"/>
              <a:gd name="connsiteY3" fmla="*/ 6868943 h 6868943"/>
              <a:gd name="connsiteX4" fmla="*/ 6744 w 9148335"/>
              <a:gd name="connsiteY4" fmla="*/ 6866465 h 6868943"/>
              <a:gd name="connsiteX5" fmla="*/ 425 w 9148335"/>
              <a:gd name="connsiteY5" fmla="*/ 3234267 h 6868943"/>
              <a:gd name="connsiteX6" fmla="*/ 2464225 w 9148335"/>
              <a:gd name="connsiteY6" fmla="*/ 0 h 6868943"/>
              <a:gd name="connsiteX0" fmla="*/ 2464225 w 9153089"/>
              <a:gd name="connsiteY0" fmla="*/ 0 h 6868943"/>
              <a:gd name="connsiteX1" fmla="*/ 9144425 w 9153089"/>
              <a:gd name="connsiteY1" fmla="*/ 8466 h 6868943"/>
              <a:gd name="connsiteX2" fmla="*/ 9150743 w 9153089"/>
              <a:gd name="connsiteY2" fmla="*/ 3318149 h 6868943"/>
              <a:gd name="connsiteX3" fmla="*/ 6866110 w 9153089"/>
              <a:gd name="connsiteY3" fmla="*/ 6868943 h 6868943"/>
              <a:gd name="connsiteX4" fmla="*/ 6744 w 9153089"/>
              <a:gd name="connsiteY4" fmla="*/ 6866465 h 6868943"/>
              <a:gd name="connsiteX5" fmla="*/ 425 w 9153089"/>
              <a:gd name="connsiteY5" fmla="*/ 3234267 h 6868943"/>
              <a:gd name="connsiteX6" fmla="*/ 2464225 w 9153089"/>
              <a:gd name="connsiteY6" fmla="*/ 0 h 6868943"/>
              <a:gd name="connsiteX0" fmla="*/ 2464225 w 9150784"/>
              <a:gd name="connsiteY0" fmla="*/ 0 h 6868943"/>
              <a:gd name="connsiteX1" fmla="*/ 9144425 w 9150784"/>
              <a:gd name="connsiteY1" fmla="*/ 8466 h 6868943"/>
              <a:gd name="connsiteX2" fmla="*/ 9150743 w 9150784"/>
              <a:gd name="connsiteY2" fmla="*/ 3318149 h 6868943"/>
              <a:gd name="connsiteX3" fmla="*/ 6866110 w 9150784"/>
              <a:gd name="connsiteY3" fmla="*/ 6868943 h 6868943"/>
              <a:gd name="connsiteX4" fmla="*/ 6744 w 9150784"/>
              <a:gd name="connsiteY4" fmla="*/ 6866465 h 6868943"/>
              <a:gd name="connsiteX5" fmla="*/ 425 w 9150784"/>
              <a:gd name="connsiteY5" fmla="*/ 3234267 h 6868943"/>
              <a:gd name="connsiteX6" fmla="*/ 2464225 w 9150784"/>
              <a:gd name="connsiteY6" fmla="*/ 0 h 6868943"/>
              <a:gd name="connsiteX0" fmla="*/ 2474415 w 9160974"/>
              <a:gd name="connsiteY0" fmla="*/ 0 h 6883398"/>
              <a:gd name="connsiteX1" fmla="*/ 9154615 w 9160974"/>
              <a:gd name="connsiteY1" fmla="*/ 8466 h 6883398"/>
              <a:gd name="connsiteX2" fmla="*/ 9160933 w 9160974"/>
              <a:gd name="connsiteY2" fmla="*/ 3318149 h 6883398"/>
              <a:gd name="connsiteX3" fmla="*/ 6876300 w 9160974"/>
              <a:gd name="connsiteY3" fmla="*/ 6868943 h 6883398"/>
              <a:gd name="connsiteX4" fmla="*/ 0 w 9160974"/>
              <a:gd name="connsiteY4" fmla="*/ 6883398 h 6883398"/>
              <a:gd name="connsiteX5" fmla="*/ 10615 w 9160974"/>
              <a:gd name="connsiteY5" fmla="*/ 3234267 h 6883398"/>
              <a:gd name="connsiteX6" fmla="*/ 2474415 w 9160974"/>
              <a:gd name="connsiteY6" fmla="*/ 0 h 688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0974" h="6883398">
                <a:moveTo>
                  <a:pt x="2474415" y="0"/>
                </a:moveTo>
                <a:lnTo>
                  <a:pt x="9154615" y="8466"/>
                </a:lnTo>
                <a:cubicBezTo>
                  <a:pt x="9158002" y="746759"/>
                  <a:pt x="9161388" y="2254736"/>
                  <a:pt x="9160933" y="3318149"/>
                </a:cubicBezTo>
                <a:cubicBezTo>
                  <a:pt x="8422640" y="4745629"/>
                  <a:pt x="7902460" y="5639583"/>
                  <a:pt x="6876300" y="6868943"/>
                </a:cubicBezTo>
                <a:lnTo>
                  <a:pt x="0" y="6883398"/>
                </a:lnTo>
                <a:cubicBezTo>
                  <a:pt x="3120" y="5477311"/>
                  <a:pt x="7793" y="4986866"/>
                  <a:pt x="10615" y="3234267"/>
                </a:cubicBezTo>
                <a:cubicBezTo>
                  <a:pt x="1096520" y="2352577"/>
                  <a:pt x="1782971" y="1397000"/>
                  <a:pt x="2474415" y="0"/>
                </a:cubicBezTo>
                <a:close/>
              </a:path>
            </a:pathLst>
          </a:custGeom>
          <a:solidFill>
            <a:srgbClr val="0E9C93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Picture Placeholder 27"/>
          <p:cNvSpPr>
            <a:spLocks noGrp="1"/>
          </p:cNvSpPr>
          <p:nvPr>
            <p:ph type="pic" sz="quarter" idx="16" hasCustomPrompt="1"/>
          </p:nvPr>
        </p:nvSpPr>
        <p:spPr>
          <a:xfrm>
            <a:off x="7519412" y="390768"/>
            <a:ext cx="1285375" cy="49323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289908" y="2188678"/>
            <a:ext cx="7487380" cy="1025402"/>
          </a:xfrm>
          <a:prstGeom prst="rect">
            <a:avLst/>
          </a:prstGeom>
        </p:spPr>
        <p:txBody>
          <a:bodyPr vert="horz" wrap="none" lIns="0"/>
          <a:lstStyle>
            <a:lvl1pPr marL="0" indent="0">
              <a:buNone/>
              <a:defRPr sz="6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Title Heading 1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2050144" y="3087447"/>
            <a:ext cx="5370286" cy="1025402"/>
          </a:xfrm>
          <a:prstGeom prst="rect">
            <a:avLst/>
          </a:prstGeom>
        </p:spPr>
        <p:txBody>
          <a:bodyPr vert="horz" wrap="none" lIns="0"/>
          <a:lstStyle>
            <a:lvl1pPr marL="0" indent="0">
              <a:buNone/>
              <a:defRPr sz="6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Title Heading 2</a:t>
            </a:r>
            <a:endParaRPr lang="en-U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696357" y="4015529"/>
            <a:ext cx="6391957" cy="1005854"/>
          </a:xfrm>
          <a:prstGeom prst="rect">
            <a:avLst/>
          </a:prstGeom>
        </p:spPr>
        <p:txBody>
          <a:bodyPr vert="horz" wrap="none" lIns="0"/>
          <a:lstStyle>
            <a:lvl1pPr marL="0" indent="0">
              <a:buNone/>
              <a:defRPr sz="5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Title Heading 3</a:t>
            </a:r>
            <a:endParaRPr lang="en-U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330331" y="5994452"/>
            <a:ext cx="4919884" cy="447376"/>
          </a:xfrm>
          <a:prstGeom prst="rect">
            <a:avLst/>
          </a:prstGeom>
        </p:spPr>
        <p:txBody>
          <a:bodyPr vert="horz" wrap="none" lIns="0"/>
          <a:lstStyle>
            <a:lvl1pPr marL="0" indent="0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1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 b="1"/>
            </a:lvl1pPr>
          </a:lstStyle>
          <a:p>
            <a:pPr>
              <a:spcAft>
                <a:spcPts val="600"/>
              </a:spcAft>
            </a:pPr>
            <a:r>
              <a:rPr lang="en-AU" dirty="0" smtClean="0">
                <a:solidFill>
                  <a:srgbClr val="002664"/>
                </a:solidFill>
              </a:rPr>
              <a:t>Presentation heading</a:t>
            </a:r>
            <a:br>
              <a:rPr lang="en-AU" dirty="0" smtClean="0">
                <a:solidFill>
                  <a:srgbClr val="002664"/>
                </a:solidFill>
              </a:rPr>
            </a:br>
            <a:r>
              <a:rPr lang="en-AU" sz="2400" b="0" dirty="0" smtClean="0">
                <a:solidFill>
                  <a:srgbClr val="002664"/>
                </a:solidFill>
              </a:rPr>
              <a:t>Subheading / Author / Date</a:t>
            </a:r>
            <a:endParaRPr lang="en-US" sz="2400" b="0" dirty="0">
              <a:solidFill>
                <a:srgbClr val="002664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19672" y="6309320"/>
            <a:ext cx="7067128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Month YEAR</a:t>
            </a:r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2132856"/>
            <a:ext cx="3786185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000" y="2132856"/>
            <a:ext cx="4143375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7249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 </a:t>
            </a:r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024" y="6309320"/>
            <a:ext cx="3898776" cy="241002"/>
          </a:xfrm>
          <a:prstGeom prst="rect">
            <a:avLst/>
          </a:prstGeom>
        </p:spPr>
        <p:txBody>
          <a:bodyPr lIns="0" rIns="0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 smtClean="0"/>
          </a:p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2132856"/>
            <a:ext cx="8219256" cy="394619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7249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B010 TfNSW-PPT-Foot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774700" y="6300788"/>
            <a:ext cx="8229600" cy="2984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AU" sz="1100" b="1" dirty="0" smtClean="0">
                <a:solidFill>
                  <a:schemeClr val="bg1"/>
                </a:solidFill>
              </a:rPr>
              <a:t>Asset</a:t>
            </a:r>
            <a:r>
              <a:rPr lang="en-AU" sz="1100" b="1" baseline="0" dirty="0" smtClean="0">
                <a:solidFill>
                  <a:schemeClr val="bg1"/>
                </a:solidFill>
              </a:rPr>
              <a:t> Standards Authority</a:t>
            </a:r>
            <a:r>
              <a:rPr lang="en-AU" sz="1100" b="1" dirty="0" smtClean="0">
                <a:solidFill>
                  <a:schemeClr val="bg1"/>
                </a:solidFill>
              </a:rPr>
              <a:t> </a:t>
            </a:r>
            <a:r>
              <a:rPr lang="en-AU" sz="1100" b="0" dirty="0" smtClean="0">
                <a:solidFill>
                  <a:schemeClr val="bg1"/>
                </a:solidFill>
              </a:rPr>
              <a:t>Industry</a:t>
            </a:r>
            <a:r>
              <a:rPr lang="en-AU" sz="1100" b="0" baseline="0" dirty="0" smtClean="0">
                <a:solidFill>
                  <a:schemeClr val="bg1"/>
                </a:solidFill>
              </a:rPr>
              <a:t> Briefing, 5 April 2016</a:t>
            </a:r>
            <a:r>
              <a:rPr lang="en-AU" sz="1100" dirty="0" smtClean="0">
                <a:solidFill>
                  <a:schemeClr val="bg1"/>
                </a:solidFill>
              </a:rPr>
              <a:t>  |  </a:t>
            </a:r>
            <a:fld id="{6AE59E72-5A8F-46F7-A156-8B68AE41A474}" type="slidenum">
              <a:rPr lang="en-AU" sz="1100" b="1" smtClean="0">
                <a:solidFill>
                  <a:schemeClr val="bg1"/>
                </a:solidFill>
              </a:rPr>
              <a:pPr algn="r" fontAlgn="auto">
                <a:spcAft>
                  <a:spcPts val="0"/>
                </a:spcAft>
                <a:defRPr/>
              </a:pPr>
              <a:t>‹#›</a:t>
            </a:fld>
            <a:endParaRPr lang="en-US" sz="11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iming>
    <p:tnLst>
      <p:par>
        <p:cTn id="1" dur="indefinite" restart="never" nodeType="tmRoot"/>
      </p:par>
    </p:tnLst>
  </p:timing>
  <p:txStyles>
    <p:titleStyle>
      <a:lvl1pPr algn="l" defTabSz="457200" rtl="0" fontAlgn="base">
        <a:spcBef>
          <a:spcPct val="0"/>
        </a:spcBef>
        <a:spcAft>
          <a:spcPct val="0"/>
        </a:spcAft>
        <a:defRPr kern="1200">
          <a:solidFill>
            <a:srgbClr val="595959"/>
          </a:solidFill>
          <a:latin typeface="Arial"/>
          <a:ea typeface="+mj-ea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>
          <a:solidFill>
            <a:srgbClr val="595959"/>
          </a:solidFill>
          <a:latin typeface="Arial" charset="0"/>
          <a:cs typeface="Arial" charset="0"/>
        </a:defRPr>
      </a:lvl2pPr>
      <a:lvl3pPr algn="l" defTabSz="457200" rtl="0" fontAlgn="base">
        <a:spcBef>
          <a:spcPct val="0"/>
        </a:spcBef>
        <a:spcAft>
          <a:spcPct val="0"/>
        </a:spcAft>
        <a:defRPr>
          <a:solidFill>
            <a:srgbClr val="595959"/>
          </a:solidFill>
          <a:latin typeface="Arial" charset="0"/>
          <a:cs typeface="Arial" charset="0"/>
        </a:defRPr>
      </a:lvl3pPr>
      <a:lvl4pPr algn="l" defTabSz="457200" rtl="0" fontAlgn="base">
        <a:spcBef>
          <a:spcPct val="0"/>
        </a:spcBef>
        <a:spcAft>
          <a:spcPct val="0"/>
        </a:spcAft>
        <a:defRPr>
          <a:solidFill>
            <a:srgbClr val="595959"/>
          </a:solidFill>
          <a:latin typeface="Arial" charset="0"/>
          <a:cs typeface="Arial" charset="0"/>
        </a:defRPr>
      </a:lvl4pPr>
      <a:lvl5pPr algn="l" defTabSz="457200" rtl="0" fontAlgn="base">
        <a:spcBef>
          <a:spcPct val="0"/>
        </a:spcBef>
        <a:spcAft>
          <a:spcPct val="0"/>
        </a:spcAft>
        <a:defRPr>
          <a:solidFill>
            <a:srgbClr val="595959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>
          <a:solidFill>
            <a:srgbClr val="595959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>
          <a:solidFill>
            <a:srgbClr val="595959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>
          <a:solidFill>
            <a:srgbClr val="595959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>
          <a:solidFill>
            <a:srgbClr val="595959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2" r:id="rId4"/>
    <p:sldLayoutId id="2147483663" r:id="rId5"/>
    <p:sldLayoutId id="214748366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77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3" r:id="rId6"/>
    <p:sldLayoutId id="214748367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9" r:id="rId4"/>
    <p:sldLayoutId id="2147483711" r:id="rId5"/>
    <p:sldLayoutId id="2147483712" r:id="rId6"/>
    <p:sldLayoutId id="2147483747" r:id="rId7"/>
    <p:sldLayoutId id="214748374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48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4838471-337B-4E13-B95E-8EFD400606F2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12/09/2016</a:t>
            </a:fld>
            <a:endParaRPr lang="en-AU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22BED10-A11D-44F5-96FF-4446719DFEE2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71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ausgrid.com.au/~/media/Images/Network/About%20Our%20Area/Ausgrid_boundary_map_LRG.jpg" TargetMode="External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5" descr="B010 TfNSW-PPT-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31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1"/>
          <p:cNvSpPr txBox="1">
            <a:spLocks/>
          </p:cNvSpPr>
          <p:nvPr/>
        </p:nvSpPr>
        <p:spPr bwMode="auto">
          <a:xfrm>
            <a:off x="433388" y="1390918"/>
            <a:ext cx="7959725" cy="13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sz="2800" b="1" dirty="0">
                <a:solidFill>
                  <a:schemeClr val="bg1"/>
                </a:solidFill>
                <a:cs typeface="Arial" charset="0"/>
              </a:rPr>
              <a:t>Infrastructure &amp; </a:t>
            </a:r>
            <a:r>
              <a:rPr lang="en-AU" altLang="en-US" sz="2800" b="1" dirty="0" smtClean="0">
                <a:solidFill>
                  <a:schemeClr val="bg1"/>
                </a:solidFill>
                <a:cs typeface="Arial" charset="0"/>
              </a:rPr>
              <a:t>Services</a:t>
            </a:r>
            <a:endParaRPr lang="en-AU" altLang="en-US" sz="1000" b="1" dirty="0">
              <a:solidFill>
                <a:schemeClr val="bg1"/>
              </a:solidFill>
              <a:cs typeface="Arial" charset="0"/>
            </a:endParaRPr>
          </a:p>
          <a:p>
            <a:r>
              <a:rPr lang="en-AU" altLang="en-US" sz="2800" b="1" dirty="0" smtClean="0">
                <a:solidFill>
                  <a:schemeClr val="bg1"/>
                </a:solidFill>
                <a:cs typeface="Arial" charset="0"/>
              </a:rPr>
              <a:t>Industry </a:t>
            </a:r>
            <a:r>
              <a:rPr lang="en-AU" altLang="en-US" sz="2800" b="1" dirty="0">
                <a:solidFill>
                  <a:schemeClr val="bg1"/>
                </a:solidFill>
                <a:cs typeface="Arial" charset="0"/>
              </a:rPr>
              <a:t>Briefing </a:t>
            </a:r>
          </a:p>
          <a:p>
            <a:r>
              <a:rPr lang="en-AU" altLang="en-US" sz="2400" dirty="0" smtClean="0">
                <a:solidFill>
                  <a:schemeClr val="bg1"/>
                </a:solidFill>
                <a:cs typeface="Arial" charset="0"/>
              </a:rPr>
              <a:t>6 September 2016  </a:t>
            </a:r>
            <a:endParaRPr lang="en-AU" altLang="en-US" sz="2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053" name="Picture 6" descr="B010 TfNSW-PPT-Foo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9468" r="1873" b="17221"/>
          <a:stretch/>
        </p:blipFill>
        <p:spPr>
          <a:xfrm>
            <a:off x="1" y="3316406"/>
            <a:ext cx="9144000" cy="29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3"/>
          <a:stretch/>
        </p:blipFill>
        <p:spPr bwMode="auto">
          <a:xfrm>
            <a:off x="250825" y="1628775"/>
            <a:ext cx="8761413" cy="421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88913"/>
            <a:ext cx="9144000" cy="12176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AU" sz="4400" dirty="0">
                <a:latin typeface="+mj-lt"/>
                <a:ea typeface="+mj-ea"/>
                <a:cs typeface="+mj-cs"/>
              </a:rPr>
              <a:t>TOWARDS ZERO</a:t>
            </a:r>
            <a:br>
              <a:rPr lang="en-AU" sz="4400" dirty="0">
                <a:latin typeface="+mj-lt"/>
                <a:ea typeface="+mj-ea"/>
                <a:cs typeface="+mj-cs"/>
              </a:rPr>
            </a:br>
            <a:r>
              <a:rPr lang="en-AU" sz="2000" dirty="0">
                <a:latin typeface="+mj-lt"/>
                <a:ea typeface="+mj-ea"/>
                <a:cs typeface="+mj-cs"/>
              </a:rPr>
              <a:t>HOW CAN INDUSTRY GET INVOLVED?</a:t>
            </a: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029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B010 TfNSW-PPT-Foo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le 1"/>
          <p:cNvSpPr txBox="1">
            <a:spLocks/>
          </p:cNvSpPr>
          <p:nvPr/>
        </p:nvSpPr>
        <p:spPr bwMode="auto">
          <a:xfrm>
            <a:off x="433387" y="1947865"/>
            <a:ext cx="8533192" cy="217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AU" altLang="en-US" sz="2800" b="1" dirty="0" smtClean="0">
                <a:solidFill>
                  <a:srgbClr val="002664"/>
                </a:solidFill>
                <a:cs typeface="Arial" charset="0"/>
              </a:rPr>
              <a:t>Craig Moody  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Manager, Major Project Services 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err="1" smtClean="0">
                <a:solidFill>
                  <a:srgbClr val="002664"/>
                </a:solidFill>
                <a:cs typeface="Arial" charset="0"/>
              </a:rPr>
              <a:t>Ausgrid</a:t>
            </a:r>
            <a:endParaRPr lang="en-AU" altLang="en-US" sz="2800" dirty="0">
              <a:solidFill>
                <a:srgbClr val="002664"/>
              </a:solidFill>
              <a:cs typeface="Arial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672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usgrid_Logo_FullCol_Pos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029200"/>
            <a:ext cx="2667000" cy="148431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09563" y="5770563"/>
            <a:ext cx="7035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-1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-1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1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1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>
              <a:spcBef>
                <a:spcPct val="50000"/>
              </a:spcBef>
            </a:pPr>
            <a:endParaRPr lang="en-AU" altLang="en-US" sz="9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33388" y="1390918"/>
            <a:ext cx="7959725" cy="13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sz="2800" b="1" dirty="0" smtClean="0">
                <a:cs typeface="Arial" charset="0"/>
              </a:rPr>
              <a:t>Transport for NSW</a:t>
            </a:r>
          </a:p>
          <a:p>
            <a:pPr eaLnBrk="1" hangingPunct="1"/>
            <a:r>
              <a:rPr lang="en-AU" altLang="en-US" sz="2800" b="1" dirty="0" smtClean="0">
                <a:cs typeface="Arial" charset="0"/>
              </a:rPr>
              <a:t>Infrastructure and Services</a:t>
            </a:r>
            <a:endParaRPr lang="en-AU" altLang="en-US" sz="1000" b="1" dirty="0">
              <a:cs typeface="Arial" charset="0"/>
            </a:endParaRPr>
          </a:p>
          <a:p>
            <a:r>
              <a:rPr lang="en-AU" altLang="en-US" sz="2800" b="1" dirty="0" smtClean="0">
                <a:cs typeface="Arial" charset="0"/>
              </a:rPr>
              <a:t>Industry </a:t>
            </a:r>
            <a:r>
              <a:rPr lang="en-AU" altLang="en-US" sz="2800" b="1" dirty="0">
                <a:cs typeface="Arial" charset="0"/>
              </a:rPr>
              <a:t>Briefing </a:t>
            </a:r>
          </a:p>
          <a:p>
            <a:endParaRPr lang="en-AU" altLang="en-US" sz="2400" dirty="0" smtClean="0">
              <a:cs typeface="Arial" charset="0"/>
            </a:endParaRPr>
          </a:p>
          <a:p>
            <a:r>
              <a:rPr lang="en-AU" altLang="en-US" sz="2400" dirty="0" smtClean="0">
                <a:cs typeface="Arial" charset="0"/>
              </a:rPr>
              <a:t>6</a:t>
            </a:r>
            <a:r>
              <a:rPr lang="en-AU" altLang="en-US" sz="2400" baseline="30000" dirty="0" smtClean="0">
                <a:cs typeface="Arial" charset="0"/>
              </a:rPr>
              <a:t>th</a:t>
            </a:r>
            <a:r>
              <a:rPr lang="en-AU" altLang="en-US" sz="2400" dirty="0" smtClean="0">
                <a:cs typeface="Arial" charset="0"/>
              </a:rPr>
              <a:t> September 2016  </a:t>
            </a:r>
            <a:endParaRPr lang="en-AU" altLang="en-US" sz="2400" dirty="0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2617" y="4640487"/>
            <a:ext cx="7959725" cy="13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sz="2400" dirty="0" smtClean="0">
                <a:cs typeface="Arial" charset="0"/>
              </a:rPr>
              <a:t>Craig Moody</a:t>
            </a:r>
          </a:p>
          <a:p>
            <a:pPr eaLnBrk="1" hangingPunct="1"/>
            <a:r>
              <a:rPr lang="en-AU" altLang="en-US" sz="2400" dirty="0" smtClean="0">
                <a:cs typeface="Arial" charset="0"/>
              </a:rPr>
              <a:t>Manager – Major Project Services</a:t>
            </a:r>
            <a:endParaRPr lang="en-AU" altLang="en-US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9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altLang="en-US" sz="2400" b="1" dirty="0" smtClean="0">
                <a:ea typeface="ヒラギノ角ゴ Pro W3" pitchFamily="-110" charset="-128"/>
              </a:rPr>
              <a:t>About Ausgrid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575" y="1341438"/>
            <a:ext cx="3888433" cy="4751387"/>
          </a:xfrm>
        </p:spPr>
        <p:txBody>
          <a:bodyPr/>
          <a:lstStyle/>
          <a:p>
            <a:pPr>
              <a:spcAft>
                <a:spcPts val="1200"/>
              </a:spcAft>
            </a:pPr>
            <a:endParaRPr lang="en-AU" altLang="en-US" sz="2000" dirty="0" smtClean="0">
              <a:ea typeface="ヒラギノ角ゴ Pro W3" pitchFamily="-110" charset="-128"/>
            </a:endParaRPr>
          </a:p>
          <a:p>
            <a:pPr>
              <a:spcAft>
                <a:spcPts val="1200"/>
              </a:spcAft>
            </a:pPr>
            <a:r>
              <a:rPr lang="en-AU" altLang="en-US" sz="2000" dirty="0" smtClean="0">
                <a:ea typeface="ヒラギノ角ゴ Pro W3" pitchFamily="-110" charset="-128"/>
              </a:rPr>
              <a:t>Distribution network covering 22,275 sq. km </a:t>
            </a:r>
            <a:endParaRPr lang="en-AU" altLang="en-US" sz="2000" dirty="0">
              <a:ea typeface="ヒラギノ角ゴ Pro W3" pitchFamily="-110" charset="-128"/>
            </a:endParaRPr>
          </a:p>
          <a:p>
            <a:pPr>
              <a:spcAft>
                <a:spcPts val="1200"/>
              </a:spcAft>
            </a:pPr>
            <a:r>
              <a:rPr lang="en-AU" altLang="en-US" sz="2000" dirty="0" smtClean="0">
                <a:ea typeface="ヒラギノ角ゴ Pro W3" pitchFamily="-110" charset="-128"/>
              </a:rPr>
              <a:t>Sydney</a:t>
            </a:r>
            <a:r>
              <a:rPr lang="en-AU" altLang="en-US" sz="2000" dirty="0">
                <a:ea typeface="ヒラギノ角ゴ Pro W3" pitchFamily="-110" charset="-128"/>
              </a:rPr>
              <a:t>, </a:t>
            </a:r>
            <a:r>
              <a:rPr lang="en-AU" altLang="en-US" sz="2000" dirty="0" smtClean="0">
                <a:ea typeface="ヒラギノ角ゴ Pro W3" pitchFamily="-110" charset="-128"/>
              </a:rPr>
              <a:t>Newcastle, Central Coast, Port Stephens and Hunter Valley</a:t>
            </a:r>
          </a:p>
          <a:p>
            <a:pPr>
              <a:spcAft>
                <a:spcPts val="1200"/>
              </a:spcAft>
            </a:pPr>
            <a:r>
              <a:rPr lang="en-AU" altLang="en-US" sz="2000" dirty="0" smtClean="0">
                <a:ea typeface="ヒラギノ角ゴ Pro W3" pitchFamily="-110" charset="-128"/>
              </a:rPr>
              <a:t>More than 1.7 million customers including the Sydney CBD.</a:t>
            </a:r>
          </a:p>
        </p:txBody>
      </p:sp>
      <p:pic>
        <p:nvPicPr>
          <p:cNvPr id="2050" name="Picture 2" descr="Ausgrid network distribution ma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744416" cy="373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1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2400" b="1" dirty="0">
                <a:ea typeface="ヒラギノ角ゴ Pro W3" pitchFamily="-110" charset="-128"/>
              </a:rPr>
              <a:t>About Ausgrid</a:t>
            </a:r>
            <a:endParaRPr lang="en-AU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76" y="1484784"/>
            <a:ext cx="7772400" cy="395128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AU" b="1" dirty="0" smtClean="0"/>
              <a:t>Priorities</a:t>
            </a:r>
          </a:p>
          <a:p>
            <a:pPr>
              <a:spcAft>
                <a:spcPts val="1200"/>
              </a:spcAft>
            </a:pPr>
            <a:r>
              <a:rPr lang="en-AU" dirty="0"/>
              <a:t>Maintain supply to </a:t>
            </a:r>
            <a:r>
              <a:rPr lang="en-AU" dirty="0" smtClean="0"/>
              <a:t>customers</a:t>
            </a:r>
          </a:p>
          <a:p>
            <a:pPr>
              <a:spcAft>
                <a:spcPts val="1200"/>
              </a:spcAft>
            </a:pPr>
            <a:r>
              <a:rPr lang="en-AU" dirty="0" smtClean="0"/>
              <a:t>Safety throughout the asset lifecycle</a:t>
            </a:r>
          </a:p>
          <a:p>
            <a:pPr>
              <a:spcAft>
                <a:spcPts val="1200"/>
              </a:spcAft>
            </a:pPr>
            <a:r>
              <a:rPr lang="en-AU" dirty="0" smtClean="0"/>
              <a:t>Reliability </a:t>
            </a:r>
            <a:r>
              <a:rPr lang="en-AU" dirty="0"/>
              <a:t>of the network including ratings and ability to augment the network in the </a:t>
            </a:r>
            <a:r>
              <a:rPr lang="en-AU" dirty="0" smtClean="0"/>
              <a:t>future</a:t>
            </a:r>
            <a:endParaRPr lang="en-AU" dirty="0"/>
          </a:p>
          <a:p>
            <a:pPr>
              <a:spcAft>
                <a:spcPts val="1200"/>
              </a:spcAft>
            </a:pPr>
            <a:r>
              <a:rPr lang="en-AU" dirty="0" smtClean="0"/>
              <a:t>Access </a:t>
            </a:r>
            <a:r>
              <a:rPr lang="en-AU" dirty="0"/>
              <a:t>to operate and maintain the </a:t>
            </a:r>
            <a:r>
              <a:rPr lang="en-AU" dirty="0" smtClean="0"/>
              <a:t>network </a:t>
            </a:r>
          </a:p>
          <a:p>
            <a:pPr>
              <a:spcAft>
                <a:spcPts val="1200"/>
              </a:spcAft>
            </a:pPr>
            <a:r>
              <a:rPr lang="en-AU" dirty="0" smtClean="0"/>
              <a:t>No increase to ongoing operation, maintenance and augmentation costs</a:t>
            </a:r>
          </a:p>
          <a:p>
            <a:pPr marL="0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1840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b="1" dirty="0" smtClean="0"/>
              <a:t>About Ausgrid</a:t>
            </a:r>
            <a:endParaRPr lang="en-AU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76" y="1412776"/>
            <a:ext cx="7772400" cy="395128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000" dirty="0" smtClean="0"/>
              <a:t>Challenges</a:t>
            </a:r>
            <a:endParaRPr lang="en-AU" sz="2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dirty="0" smtClean="0"/>
              <a:t>Increased economic and construction activity in the Ausgrid area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dirty="0" smtClean="0"/>
              <a:t>Contestable connection requests at a high level for residential and commercial development projects.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dirty="0" smtClean="0"/>
              <a:t>Unprecedented volume of work on Major Infrastructure Projects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dirty="0" smtClean="0"/>
              <a:t>The Ausgrid regulated business undergoing transformation in line with AER funding determinations.</a:t>
            </a:r>
            <a:endParaRPr lang="en-AU" sz="16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dirty="0" smtClean="0"/>
              <a:t>Resource constrained through increased demands and transformation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000" dirty="0" smtClean="0"/>
              <a:t>Considerations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dirty="0" smtClean="0"/>
              <a:t>Impacts and clashes of new infrastructure on existing assets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dirty="0" smtClean="0"/>
              <a:t>Network augmentation for construction and permanent power supplies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dirty="0" smtClean="0"/>
              <a:t>Complexity and timeframes escalate and market capability decreases as voltages increase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51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sz="2400" b="1" dirty="0"/>
              <a:t>Working with Transport for New South Wales</a:t>
            </a:r>
            <a:endParaRPr lang="en-AU" altLang="en-US" sz="2400" b="1" dirty="0" smtClean="0">
              <a:ea typeface="ヒラギノ角ゴ Pro W3" pitchFamily="-110" charset="-128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341438"/>
            <a:ext cx="3888433" cy="4751387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AU" altLang="en-US" sz="2000" dirty="0" smtClean="0">
                <a:ea typeface="ヒラギノ角ゴ Pro W3" pitchFamily="-110" charset="-128"/>
              </a:rPr>
              <a:t>Ausgrid involved in:</a:t>
            </a:r>
          </a:p>
          <a:p>
            <a:pPr lvl="1">
              <a:spcAft>
                <a:spcPts val="600"/>
              </a:spcAft>
            </a:pPr>
            <a:r>
              <a:rPr lang="en-AU" altLang="en-US" sz="1600" dirty="0" smtClean="0">
                <a:ea typeface="ヒラギノ角ゴ Pro W3" pitchFamily="-110" charset="-128"/>
              </a:rPr>
              <a:t>CBD and Sydney East Light Rail</a:t>
            </a:r>
          </a:p>
          <a:p>
            <a:pPr lvl="1">
              <a:spcAft>
                <a:spcPts val="600"/>
              </a:spcAft>
            </a:pPr>
            <a:r>
              <a:rPr lang="en-AU" altLang="en-US" sz="1600" dirty="0" err="1" smtClean="0">
                <a:ea typeface="ヒラギノ角ゴ Pro W3" pitchFamily="-110" charset="-128"/>
              </a:rPr>
              <a:t>NorthConnex</a:t>
            </a:r>
            <a:endParaRPr lang="en-AU" altLang="en-US" sz="1600" dirty="0" smtClean="0">
              <a:ea typeface="ヒラギノ角ゴ Pro W3" pitchFamily="-110" charset="-128"/>
            </a:endParaRPr>
          </a:p>
          <a:p>
            <a:pPr lvl="1">
              <a:spcAft>
                <a:spcPts val="600"/>
              </a:spcAft>
            </a:pPr>
            <a:r>
              <a:rPr lang="en-AU" altLang="en-US" sz="1600" dirty="0" smtClean="0">
                <a:ea typeface="ヒラギノ角ゴ Pro W3" pitchFamily="-110" charset="-128"/>
              </a:rPr>
              <a:t>WestConnex 1, 2, &amp; 3</a:t>
            </a:r>
          </a:p>
          <a:p>
            <a:pPr lvl="1">
              <a:spcAft>
                <a:spcPts val="600"/>
              </a:spcAft>
            </a:pPr>
            <a:r>
              <a:rPr lang="en-AU" altLang="en-US" sz="1600" dirty="0" smtClean="0">
                <a:ea typeface="ヒラギノ角ゴ Pro W3" pitchFamily="-110" charset="-128"/>
              </a:rPr>
              <a:t>WestConnex RMS Enabling works</a:t>
            </a:r>
          </a:p>
          <a:p>
            <a:pPr lvl="1">
              <a:spcAft>
                <a:spcPts val="600"/>
              </a:spcAft>
            </a:pPr>
            <a:r>
              <a:rPr lang="en-AU" altLang="en-US" sz="1600" dirty="0" smtClean="0">
                <a:ea typeface="ヒラギノ角ゴ Pro W3" pitchFamily="-110" charset="-128"/>
              </a:rPr>
              <a:t>Sydney Metro – Northwest and City &amp; Southwest</a:t>
            </a:r>
          </a:p>
          <a:p>
            <a:pPr lvl="1">
              <a:spcAft>
                <a:spcPts val="600"/>
              </a:spcAft>
            </a:pPr>
            <a:r>
              <a:rPr lang="en-AU" altLang="en-US" sz="1600" dirty="0">
                <a:ea typeface="ヒラギノ角ゴ Pro W3" pitchFamily="-110" charset="-128"/>
              </a:rPr>
              <a:t>Parramatta Light Rail</a:t>
            </a:r>
          </a:p>
          <a:p>
            <a:pPr lvl="1">
              <a:spcAft>
                <a:spcPts val="600"/>
              </a:spcAft>
            </a:pPr>
            <a:r>
              <a:rPr lang="en-AU" altLang="en-US" sz="1600" dirty="0" smtClean="0">
                <a:ea typeface="ヒラギノ角ゴ Pro W3" pitchFamily="-110" charset="-128"/>
              </a:rPr>
              <a:t>B-Line Northern Beaches</a:t>
            </a:r>
          </a:p>
          <a:p>
            <a:pPr lvl="1">
              <a:spcAft>
                <a:spcPts val="600"/>
              </a:spcAft>
            </a:pPr>
            <a:r>
              <a:rPr lang="en-AU" altLang="en-US" sz="1600" dirty="0" smtClean="0">
                <a:ea typeface="ヒラギノ角ゴ Pro W3" pitchFamily="-110" charset="-128"/>
              </a:rPr>
              <a:t>Newcastle Light Rail</a:t>
            </a:r>
          </a:p>
          <a:p>
            <a:pPr lvl="1">
              <a:spcAft>
                <a:spcPts val="600"/>
              </a:spcAft>
            </a:pPr>
            <a:r>
              <a:rPr lang="en-AU" altLang="en-US" sz="1600" dirty="0" smtClean="0">
                <a:ea typeface="ヒラギノ角ゴ Pro W3" pitchFamily="-110" charset="-128"/>
              </a:rPr>
              <a:t>Northern Beaches Hospital</a:t>
            </a:r>
          </a:p>
          <a:p>
            <a:pPr lvl="1">
              <a:spcAft>
                <a:spcPts val="600"/>
              </a:spcAft>
            </a:pPr>
            <a:r>
              <a:rPr lang="en-AU" altLang="en-US" sz="1600" dirty="0" smtClean="0">
                <a:ea typeface="ヒラギノ角ゴ Pro W3" pitchFamily="-110" charset="-128"/>
              </a:rPr>
              <a:t>Mona Vale Rd Upgrade</a:t>
            </a:r>
          </a:p>
          <a:p>
            <a:pPr lvl="1">
              <a:spcAft>
                <a:spcPts val="600"/>
              </a:spcAft>
            </a:pPr>
            <a:r>
              <a:rPr lang="en-AU" altLang="en-US" sz="1600" dirty="0" err="1" smtClean="0">
                <a:ea typeface="ヒラギノ角ゴ Pro W3" pitchFamily="-110" charset="-128"/>
              </a:rPr>
              <a:t>Etc</a:t>
            </a:r>
            <a:r>
              <a:rPr lang="en-AU" altLang="en-US" sz="1600" dirty="0" smtClean="0">
                <a:ea typeface="ヒラギノ角ゴ Pro W3" pitchFamily="-110" charset="-128"/>
              </a:rPr>
              <a:t>, </a:t>
            </a:r>
            <a:r>
              <a:rPr lang="en-AU" altLang="en-US" sz="1600" dirty="0" err="1" smtClean="0">
                <a:ea typeface="ヒラギノ角ゴ Pro W3" pitchFamily="-110" charset="-128"/>
              </a:rPr>
              <a:t>etc</a:t>
            </a:r>
            <a:endParaRPr lang="en-AU" altLang="en-US" sz="1600" dirty="0" smtClean="0">
              <a:ea typeface="ヒラギノ角ゴ Pro W3" pitchFamily="-110" charset="-128"/>
            </a:endParaRPr>
          </a:p>
          <a:p>
            <a:pPr marL="0" indent="0">
              <a:buNone/>
            </a:pPr>
            <a:endParaRPr lang="en-AU" altLang="en-US" sz="2200" dirty="0" smtClean="0">
              <a:ea typeface="ヒラギノ角ゴ Pro W3" pitchFamily="-11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3" y="1556792"/>
            <a:ext cx="4662355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b="1" dirty="0" smtClean="0"/>
              <a:t>Working with Transport for New South Wales</a:t>
            </a:r>
            <a:endParaRPr lang="en-AU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412776"/>
            <a:ext cx="7772400" cy="46721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AU" sz="2000" dirty="0" smtClean="0">
                <a:ea typeface="ヒラギノ角ゴ Pro W3" pitchFamily="-110" charset="-128"/>
              </a:rPr>
              <a:t>Ausgrid working to </a:t>
            </a:r>
            <a:r>
              <a:rPr lang="en-AU" sz="2000" dirty="0">
                <a:ea typeface="ヒラギノ角ゴ Pro W3" pitchFamily="-110" charset="-128"/>
              </a:rPr>
              <a:t>assist </a:t>
            </a:r>
            <a:r>
              <a:rPr lang="en-AU" sz="2000" dirty="0" err="1" smtClean="0">
                <a:ea typeface="ヒラギノ角ゴ Pro W3" pitchFamily="-110" charset="-128"/>
              </a:rPr>
              <a:t>TfNSW</a:t>
            </a:r>
            <a:r>
              <a:rPr lang="en-AU" sz="2000" dirty="0" smtClean="0">
                <a:ea typeface="ヒラギノ角ゴ Pro W3" pitchFamily="-110" charset="-128"/>
              </a:rPr>
              <a:t> on </a:t>
            </a:r>
            <a:r>
              <a:rPr lang="en-AU" sz="2000" dirty="0">
                <a:ea typeface="ヒラギノ角ゴ Pro W3" pitchFamily="-110" charset="-128"/>
              </a:rPr>
              <a:t>the </a:t>
            </a:r>
            <a:r>
              <a:rPr lang="en-AU" sz="2000" dirty="0" smtClean="0">
                <a:ea typeface="ヒラギノ角ゴ Pro W3" pitchFamily="-110" charset="-128"/>
              </a:rPr>
              <a:t>successful delivery </a:t>
            </a:r>
            <a:r>
              <a:rPr lang="en-AU" sz="2000" dirty="0">
                <a:ea typeface="ヒラギノ角ゴ Pro W3" pitchFamily="-110" charset="-128"/>
              </a:rPr>
              <a:t>of </a:t>
            </a:r>
            <a:r>
              <a:rPr lang="en-AU" sz="2000" dirty="0" smtClean="0">
                <a:ea typeface="ヒラギノ角ゴ Pro W3" pitchFamily="-110" charset="-128"/>
              </a:rPr>
              <a:t>their projects through;</a:t>
            </a:r>
            <a:endParaRPr lang="en-AU" sz="2000" dirty="0">
              <a:ea typeface="ヒラギノ角ゴ Pro W3" pitchFamily="-110" charset="-128"/>
            </a:endParaRPr>
          </a:p>
          <a:p>
            <a:pPr lvl="1">
              <a:spcAft>
                <a:spcPts val="1200"/>
              </a:spcAft>
            </a:pPr>
            <a:r>
              <a:rPr lang="en-AU" sz="1600" dirty="0"/>
              <a:t>Early engagement </a:t>
            </a:r>
            <a:r>
              <a:rPr lang="en-AU" sz="1600" dirty="0" smtClean="0"/>
              <a:t>that:</a:t>
            </a:r>
            <a:endParaRPr lang="en-AU" sz="1600" dirty="0"/>
          </a:p>
          <a:p>
            <a:pPr lvl="2">
              <a:spcAft>
                <a:spcPts val="1200"/>
              </a:spcAft>
            </a:pPr>
            <a:r>
              <a:rPr lang="en-AU" sz="1600" dirty="0" smtClean="0"/>
              <a:t>Provides expert </a:t>
            </a:r>
            <a:r>
              <a:rPr lang="en-AU" sz="1600" dirty="0"/>
              <a:t>advice on design options and impacts on Ausgrid assets</a:t>
            </a:r>
          </a:p>
          <a:p>
            <a:pPr lvl="2">
              <a:spcAft>
                <a:spcPts val="1200"/>
              </a:spcAft>
            </a:pPr>
            <a:r>
              <a:rPr lang="en-AU" sz="1600" dirty="0" smtClean="0"/>
              <a:t>Establishes </a:t>
            </a:r>
            <a:r>
              <a:rPr lang="en-AU" sz="1600" dirty="0"/>
              <a:t>communication channels between the project and </a:t>
            </a:r>
            <a:r>
              <a:rPr lang="en-AU" sz="1600" dirty="0" smtClean="0"/>
              <a:t>Ausgrid</a:t>
            </a:r>
            <a:endParaRPr lang="en-AU" sz="1600" dirty="0" smtClean="0">
              <a:ea typeface="ヒラギノ角ゴ Pro W3" pitchFamily="-110" charset="-128"/>
            </a:endParaRPr>
          </a:p>
          <a:p>
            <a:pPr lvl="1">
              <a:spcAft>
                <a:spcPts val="1200"/>
              </a:spcAft>
            </a:pPr>
            <a:r>
              <a:rPr lang="en-AU" sz="1600" dirty="0" smtClean="0">
                <a:ea typeface="ヒラギノ角ゴ Pro W3" pitchFamily="-110" charset="-128"/>
              </a:rPr>
              <a:t>Identifying potential points of electricity supply to assist project design</a:t>
            </a:r>
            <a:endParaRPr lang="en-AU" sz="1600" dirty="0">
              <a:ea typeface="ヒラギノ角ゴ Pro W3" pitchFamily="-110" charset="-128"/>
            </a:endParaRPr>
          </a:p>
          <a:p>
            <a:pPr lvl="1">
              <a:spcAft>
                <a:spcPts val="1200"/>
              </a:spcAft>
            </a:pPr>
            <a:r>
              <a:rPr lang="en-AU" sz="1600" dirty="0" smtClean="0"/>
              <a:t>Agreement on high level principles of asset treatments, prioritised for Ausgrid as:</a:t>
            </a:r>
            <a:endParaRPr lang="en-AU" sz="1600" dirty="0"/>
          </a:p>
          <a:p>
            <a:pPr marL="1257300" lvl="2" indent="-342900">
              <a:spcAft>
                <a:spcPts val="1200"/>
              </a:spcAft>
              <a:buFont typeface="+mj-lt"/>
              <a:buAutoNum type="arabicPeriod"/>
            </a:pPr>
            <a:r>
              <a:rPr lang="en-AU" sz="1600" dirty="0"/>
              <a:t>Retain and protect</a:t>
            </a:r>
          </a:p>
          <a:p>
            <a:pPr marL="1257300" lvl="2" indent="-342900">
              <a:spcAft>
                <a:spcPts val="1200"/>
              </a:spcAft>
              <a:buFont typeface="+mj-lt"/>
              <a:buAutoNum type="arabicPeriod"/>
            </a:pPr>
            <a:r>
              <a:rPr lang="en-AU" sz="1600" dirty="0"/>
              <a:t>Modify</a:t>
            </a:r>
          </a:p>
          <a:p>
            <a:pPr marL="1257300" lvl="2" indent="-342900">
              <a:spcAft>
                <a:spcPts val="1200"/>
              </a:spcAft>
              <a:buFont typeface="+mj-lt"/>
              <a:buAutoNum type="arabicPeriod"/>
            </a:pPr>
            <a:r>
              <a:rPr lang="en-AU" sz="1600" dirty="0" smtClean="0"/>
              <a:t>Relocate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35440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b="1" dirty="0" smtClean="0"/>
              <a:t>Areas that have worked well</a:t>
            </a:r>
            <a:endParaRPr lang="en-AU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781224"/>
            <a:ext cx="7772400" cy="46721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AU" sz="2000" dirty="0" smtClean="0"/>
              <a:t>Early engagement at agency level</a:t>
            </a:r>
          </a:p>
          <a:p>
            <a:pPr>
              <a:spcAft>
                <a:spcPts val="1200"/>
              </a:spcAft>
            </a:pPr>
            <a:r>
              <a:rPr lang="en-AU" sz="2000" dirty="0" smtClean="0"/>
              <a:t>Collaboration during design phase and identify issues</a:t>
            </a:r>
          </a:p>
          <a:p>
            <a:pPr>
              <a:spcAft>
                <a:spcPts val="1200"/>
              </a:spcAft>
            </a:pPr>
            <a:r>
              <a:rPr lang="en-AU" sz="2000" dirty="0" smtClean="0"/>
              <a:t>Participation in the safety in design process </a:t>
            </a:r>
          </a:p>
          <a:p>
            <a:pPr>
              <a:spcAft>
                <a:spcPts val="1200"/>
              </a:spcAft>
            </a:pPr>
            <a:r>
              <a:rPr lang="en-AU" sz="2000" dirty="0" smtClean="0"/>
              <a:t>Ausgrid input into construction methodology</a:t>
            </a:r>
          </a:p>
          <a:p>
            <a:pPr>
              <a:spcAft>
                <a:spcPts val="1200"/>
              </a:spcAft>
            </a:pPr>
            <a:r>
              <a:rPr lang="en-AU" sz="2000" dirty="0" smtClean="0"/>
              <a:t>Co-ordination of Ausgrid capital works with the projects</a:t>
            </a:r>
          </a:p>
          <a:p>
            <a:pPr marL="342900" lvl="1" indent="-342900">
              <a:spcAft>
                <a:spcPts val="1200"/>
              </a:spcAft>
              <a:buFontTx/>
              <a:buChar char="•"/>
            </a:pPr>
            <a:r>
              <a:rPr lang="en-AU" dirty="0"/>
              <a:t>V</a:t>
            </a:r>
            <a:r>
              <a:rPr lang="en-AU" dirty="0" smtClean="0"/>
              <a:t>alue engineering</a:t>
            </a:r>
            <a:r>
              <a:rPr lang="en-AU" dirty="0" smtClean="0">
                <a:cs typeface="Arial" charset="0"/>
              </a:rPr>
              <a:t> to facilitate ‘best-for-project’ outcomes</a:t>
            </a:r>
          </a:p>
          <a:p>
            <a:pPr marL="342900" lvl="1" indent="-342900">
              <a:spcAft>
                <a:spcPts val="1200"/>
              </a:spcAft>
              <a:buFontTx/>
              <a:buChar char="•"/>
            </a:pPr>
            <a:r>
              <a:rPr lang="en-AU" dirty="0" smtClean="0">
                <a:cs typeface="Arial" charset="0"/>
              </a:rPr>
              <a:t>Work collaboratively to share knowledge and resolve issues</a:t>
            </a:r>
            <a:endParaRPr lang="en-AU" dirty="0">
              <a:cs typeface="Arial" charset="0"/>
            </a:endParaRPr>
          </a:p>
          <a:p>
            <a:endParaRPr lang="en-AU" dirty="0"/>
          </a:p>
          <a:p>
            <a:pPr marL="457200" lvl="1" indent="0">
              <a:buNone/>
            </a:pPr>
            <a:r>
              <a:rPr lang="en-AU" dirty="0" smtClean="0"/>
              <a:t> 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24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b="1" dirty="0" smtClean="0"/>
              <a:t>Areas for improvement</a:t>
            </a:r>
            <a:endParaRPr lang="en-AU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421184"/>
            <a:ext cx="7772400" cy="474412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AU" sz="2000" dirty="0" smtClean="0"/>
              <a:t>Programs and schedules that provide early warning of impacts on Ausgrid assets and connection requirements </a:t>
            </a:r>
          </a:p>
          <a:p>
            <a:pPr>
              <a:spcAft>
                <a:spcPts val="1200"/>
              </a:spcAft>
            </a:pPr>
            <a:r>
              <a:rPr lang="en-AU" sz="2000" dirty="0" smtClean="0"/>
              <a:t>Project proponents to lead coordination of the various parties on the project – design, construction and ASP’s</a:t>
            </a:r>
          </a:p>
          <a:p>
            <a:pPr>
              <a:spcAft>
                <a:spcPts val="1200"/>
              </a:spcAft>
            </a:pPr>
            <a:r>
              <a:rPr lang="en-AU" sz="2000" dirty="0" smtClean="0"/>
              <a:t>Safety awareness when working around Ausgrid assets – working near electrical infrastructure protocols</a:t>
            </a:r>
          </a:p>
          <a:p>
            <a:pPr>
              <a:spcAft>
                <a:spcPts val="1200"/>
              </a:spcAft>
            </a:pPr>
            <a:r>
              <a:rPr lang="en-AU" sz="2000" dirty="0" smtClean="0"/>
              <a:t>Quality of designs – a focus on getting it right the first time to minimise rework that impacts project programs and costs</a:t>
            </a:r>
          </a:p>
          <a:p>
            <a:pPr>
              <a:spcAft>
                <a:spcPts val="1200"/>
              </a:spcAft>
            </a:pPr>
            <a:r>
              <a:rPr lang="en-AU" sz="2000" dirty="0" smtClean="0"/>
              <a:t>Project planning that acknowledges resource constraints of key </a:t>
            </a:r>
            <a:r>
              <a:rPr lang="en-AU" sz="2000" dirty="0"/>
              <a:t>resources and </a:t>
            </a:r>
            <a:r>
              <a:rPr lang="en-AU" sz="2000" dirty="0" smtClean="0"/>
              <a:t>required timeframes for contestable works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99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B010 TfNSW-PPT-Foo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le 1"/>
          <p:cNvSpPr txBox="1">
            <a:spLocks/>
          </p:cNvSpPr>
          <p:nvPr/>
        </p:nvSpPr>
        <p:spPr bwMode="auto">
          <a:xfrm>
            <a:off x="433388" y="1947865"/>
            <a:ext cx="7959725" cy="201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AU" altLang="en-US" sz="2800" b="1" dirty="0" smtClean="0">
                <a:solidFill>
                  <a:srgbClr val="002664"/>
                </a:solidFill>
                <a:latin typeface="+mj-lt"/>
                <a:cs typeface="Arial" charset="0"/>
              </a:rPr>
              <a:t>Welcome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Simone Blakeman </a:t>
            </a:r>
          </a:p>
        </p:txBody>
      </p:sp>
    </p:spTree>
    <p:extLst>
      <p:ext uri="{BB962C8B-B14F-4D97-AF65-F5344CB8AC3E}">
        <p14:creationId xmlns:p14="http://schemas.microsoft.com/office/powerpoint/2010/main" val="4258277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b="1" dirty="0">
                <a:latin typeface="+mn-lt"/>
              </a:rPr>
              <a:t>Working with Transport for New South Wales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4213" y="1773957"/>
            <a:ext cx="7704211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000" dirty="0">
                <a:latin typeface="+mn-lt"/>
              </a:rPr>
              <a:t>Ausgrid has established </a:t>
            </a:r>
            <a:r>
              <a:rPr lang="en-AU" sz="2000" dirty="0" smtClean="0">
                <a:latin typeface="+mn-lt"/>
              </a:rPr>
              <a:t>a dedicated Infrastructure </a:t>
            </a:r>
            <a:r>
              <a:rPr lang="en-AU" sz="2000" dirty="0">
                <a:latin typeface="+mn-lt"/>
              </a:rPr>
              <a:t>P</a:t>
            </a:r>
            <a:r>
              <a:rPr lang="en-AU" sz="2000" dirty="0" smtClean="0">
                <a:latin typeface="+mn-lt"/>
              </a:rPr>
              <a:t>roject team focused on major infrastructure projects;</a:t>
            </a:r>
            <a:endParaRPr lang="en-AU" sz="1600" kern="0" dirty="0" smtClean="0">
              <a:latin typeface="+mn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kern="0" dirty="0" smtClean="0">
                <a:latin typeface="+mn-lt"/>
              </a:rPr>
              <a:t>Based on project complexity and impact on Ausgrid assets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kern="0" dirty="0" smtClean="0">
                <a:latin typeface="+mn-lt"/>
              </a:rPr>
              <a:t>Early engagement directly with the respective project agency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000" kern="0" dirty="0" err="1" smtClean="0">
                <a:latin typeface="+mn-lt"/>
              </a:rPr>
              <a:t>MoU</a:t>
            </a:r>
            <a:r>
              <a:rPr lang="en-AU" sz="2000" kern="0" dirty="0">
                <a:latin typeface="+mn-lt"/>
              </a:rPr>
              <a:t> </a:t>
            </a:r>
            <a:r>
              <a:rPr lang="en-AU" sz="2000" kern="0" dirty="0" smtClean="0">
                <a:latin typeface="+mn-lt"/>
              </a:rPr>
              <a:t>or Deed established specific </a:t>
            </a:r>
            <a:r>
              <a:rPr lang="en-AU" sz="2000" kern="0" dirty="0">
                <a:latin typeface="+mn-lt"/>
              </a:rPr>
              <a:t>to the </a:t>
            </a:r>
            <a:r>
              <a:rPr lang="en-AU" sz="2000" kern="0" dirty="0" smtClean="0">
                <a:latin typeface="+mn-lt"/>
              </a:rPr>
              <a:t>project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000" kern="0" dirty="0">
                <a:latin typeface="+mn-lt"/>
              </a:rPr>
              <a:t>Commercial &amp; </a:t>
            </a:r>
            <a:r>
              <a:rPr lang="en-AU" sz="2000" kern="0" dirty="0" smtClean="0">
                <a:latin typeface="+mn-lt"/>
              </a:rPr>
              <a:t>Delivery Options: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kern="0" dirty="0" smtClean="0">
                <a:latin typeface="+mn-lt"/>
              </a:rPr>
              <a:t>Standard contestable (NECF) framework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kern="0" dirty="0" smtClean="0">
                <a:latin typeface="+mn-lt"/>
              </a:rPr>
              <a:t>Recoverable works contracts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AU" sz="1600" kern="0" dirty="0" smtClean="0">
                <a:latin typeface="+mn-lt"/>
              </a:rPr>
              <a:t>Consultancy services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AU" sz="1600" kern="0" dirty="0" smtClean="0"/>
          </a:p>
        </p:txBody>
      </p:sp>
    </p:spTree>
    <p:extLst>
      <p:ext uri="{BB962C8B-B14F-4D97-AF65-F5344CB8AC3E}">
        <p14:creationId xmlns:p14="http://schemas.microsoft.com/office/powerpoint/2010/main" val="18084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b="1" dirty="0" smtClean="0">
                <a:latin typeface="+mn-lt"/>
              </a:rPr>
              <a:t>Summary</a:t>
            </a:r>
            <a:endParaRPr lang="en-AU" sz="2400" b="1" dirty="0">
              <a:latin typeface="+mn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79222" y="1484783"/>
            <a:ext cx="7704211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000" dirty="0" smtClean="0">
                <a:latin typeface="+mn-lt"/>
              </a:rPr>
              <a:t>Agencies seek to engage early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000" kern="0" dirty="0" smtClean="0">
                <a:latin typeface="+mn-lt"/>
              </a:rPr>
              <a:t>Develop an umbrella agreement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000" kern="0" dirty="0" smtClean="0">
                <a:latin typeface="+mn-lt"/>
              </a:rPr>
              <a:t>Work collaboratively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000" kern="0" dirty="0" smtClean="0">
                <a:latin typeface="+mn-lt"/>
              </a:rPr>
              <a:t>Recognise each other’s drivers and constraints</a:t>
            </a:r>
          </a:p>
        </p:txBody>
      </p:sp>
    </p:spTree>
    <p:extLst>
      <p:ext uri="{BB962C8B-B14F-4D97-AF65-F5344CB8AC3E}">
        <p14:creationId xmlns:p14="http://schemas.microsoft.com/office/powerpoint/2010/main" val="22722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B010 TfNSW-PPT-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le 1"/>
          <p:cNvSpPr txBox="1">
            <a:spLocks/>
          </p:cNvSpPr>
          <p:nvPr/>
        </p:nvSpPr>
        <p:spPr bwMode="auto">
          <a:xfrm>
            <a:off x="433387" y="1947865"/>
            <a:ext cx="8533192" cy="217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AU" altLang="en-US" sz="2800" b="1" dirty="0" smtClean="0">
                <a:solidFill>
                  <a:srgbClr val="002664"/>
                </a:solidFill>
                <a:cs typeface="Arial" charset="0"/>
              </a:rPr>
              <a:t>Paul </a:t>
            </a:r>
            <a:r>
              <a:rPr lang="en-AU" altLang="en-US" sz="2800" b="1" dirty="0" err="1" smtClean="0">
                <a:solidFill>
                  <a:srgbClr val="002664"/>
                </a:solidFill>
                <a:cs typeface="Arial" charset="0"/>
              </a:rPr>
              <a:t>Higham</a:t>
            </a:r>
            <a:r>
              <a:rPr lang="en-AU" altLang="en-US" sz="2800" b="1" dirty="0" smtClean="0">
                <a:solidFill>
                  <a:srgbClr val="002664"/>
                </a:solidFill>
                <a:cs typeface="Arial" charset="0"/>
              </a:rPr>
              <a:t>   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General Manager, Liveable City Solutions 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Sydney Water  </a:t>
            </a:r>
          </a:p>
        </p:txBody>
      </p:sp>
    </p:spTree>
    <p:extLst>
      <p:ext uri="{BB962C8B-B14F-4D97-AF65-F5344CB8AC3E}">
        <p14:creationId xmlns:p14="http://schemas.microsoft.com/office/powerpoint/2010/main" val="21537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" b="3078"/>
          <a:stretch>
            <a:fillRect/>
          </a:stretch>
        </p:blipFill>
        <p:spPr>
          <a:xfrm>
            <a:off x="0" y="0"/>
            <a:ext cx="9160974" cy="6883398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1004" y="4491830"/>
            <a:ext cx="7487380" cy="1025402"/>
          </a:xfrm>
        </p:spPr>
        <p:txBody>
          <a:bodyPr>
            <a:noAutofit/>
          </a:bodyPr>
          <a:lstStyle/>
          <a:p>
            <a:r>
              <a:rPr lang="en-A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with you to deliver</a:t>
            </a:r>
          </a:p>
          <a:p>
            <a:endParaRPr lang="en-A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56890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Paul </a:t>
            </a:r>
            <a:r>
              <a:rPr lang="en-AU" dirty="0" err="1" smtClean="0">
                <a:solidFill>
                  <a:schemeClr val="bg1"/>
                </a:solidFill>
              </a:rPr>
              <a:t>Higham</a:t>
            </a:r>
            <a:endParaRPr lang="en-AU" dirty="0" smtClean="0">
              <a:solidFill>
                <a:schemeClr val="bg1"/>
              </a:solidFill>
            </a:endParaRPr>
          </a:p>
          <a:p>
            <a:r>
              <a:rPr lang="en-AU" dirty="0" smtClean="0">
                <a:solidFill>
                  <a:schemeClr val="bg1"/>
                </a:solidFill>
              </a:rPr>
              <a:t>A/Manager Liveable City Solutions</a:t>
            </a:r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0230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46" y="1340767"/>
            <a:ext cx="5401266" cy="54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7" y="1340768"/>
            <a:ext cx="2934535" cy="18979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b="1" dirty="0" smtClean="0">
                <a:solidFill>
                  <a:srgbClr val="0070C0"/>
                </a:solidFill>
              </a:rPr>
              <a:t>Water Supply 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9 Water Filtration Plants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1 Desalination Plant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1.4 Billion Litres / day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21,000 Km of pipes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251 Reservoirs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164 Water pumping stations</a:t>
            </a:r>
            <a:endParaRPr lang="en-AU" sz="13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620" y="107921"/>
            <a:ext cx="68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3200" b="1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+mj-cs"/>
              </a:rPr>
              <a:t>Scale of our current assets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880" y="3238723"/>
            <a:ext cx="2952329" cy="202564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t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AU" sz="1600" b="1" dirty="0" smtClean="0">
                <a:solidFill>
                  <a:schemeClr val="accent1"/>
                </a:solidFill>
              </a:rPr>
              <a:t>Wastewater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30 wastewater catchments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24,000 km of pipes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16 Waste Water Treatment Plants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680 Pumping Stations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 smtClean="0">
                <a:solidFill>
                  <a:srgbClr val="0070C0"/>
                </a:solidFill>
              </a:rPr>
              <a:t>13 RWTP</a:t>
            </a:r>
            <a:endParaRPr lang="en-AU" sz="13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880" y="5073450"/>
            <a:ext cx="2952330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t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b="1" dirty="0" smtClean="0">
                <a:solidFill>
                  <a:srgbClr val="0070C0"/>
                </a:solidFill>
              </a:rPr>
              <a:t>Stormwater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>
                <a:solidFill>
                  <a:srgbClr val="0070C0"/>
                </a:solidFill>
              </a:rPr>
              <a:t>20% of Sydney’s urban area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>
                <a:solidFill>
                  <a:srgbClr val="0070C0"/>
                </a:solidFill>
              </a:rPr>
              <a:t>525,000 properties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>
                <a:solidFill>
                  <a:srgbClr val="0070C0"/>
                </a:solidFill>
              </a:rPr>
              <a:t>30 councils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>
                <a:solidFill>
                  <a:srgbClr val="0070C0"/>
                </a:solidFill>
              </a:rPr>
              <a:t>442 km trunk mains</a:t>
            </a:r>
          </a:p>
          <a:p>
            <a:pPr marL="457200" indent="-457200">
              <a:spcBef>
                <a:spcPts val="150"/>
              </a:spcBef>
              <a:spcAft>
                <a:spcPts val="150"/>
              </a:spcAft>
              <a:buBlip>
                <a:blip r:embed="rId4"/>
              </a:buBlip>
            </a:pPr>
            <a:r>
              <a:rPr lang="en-AU" sz="1300" dirty="0">
                <a:solidFill>
                  <a:srgbClr val="0070C0"/>
                </a:solidFill>
              </a:rPr>
              <a:t>70 SQIDs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7" y="764704"/>
            <a:ext cx="8549971" cy="43204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accent1"/>
                </a:solidFill>
              </a:rPr>
              <a:t>Area of operations</a:t>
            </a:r>
            <a:endParaRPr lang="en-A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39553" y="5877272"/>
            <a:ext cx="7776862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776192"/>
              </p:ext>
            </p:extLst>
          </p:nvPr>
        </p:nvGraphicFramePr>
        <p:xfrm>
          <a:off x="539552" y="2276871"/>
          <a:ext cx="7776863" cy="288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5" y="107921"/>
            <a:ext cx="7715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3200" b="1" dirty="0" smtClean="0">
                <a:solidFill>
                  <a:srgbClr val="0084BE"/>
                </a:solidFill>
                <a:latin typeface="Arial" pitchFamily="34" charset="0"/>
                <a:ea typeface="+mj-ea"/>
                <a:cs typeface="+mj-cs"/>
              </a:rPr>
              <a:t>Sydney Water Assets &amp; Development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899592" y="980728"/>
            <a:ext cx="7211144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3" y="836712"/>
            <a:ext cx="7776865" cy="136815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buBlip>
                <a:blip r:embed="rId4"/>
              </a:buBlip>
            </a:pPr>
            <a:r>
              <a:rPr lang="en-AU" sz="1600" dirty="0" smtClean="0">
                <a:solidFill>
                  <a:srgbClr val="0070C0"/>
                </a:solidFill>
              </a:rPr>
              <a:t>We are currently managing  &gt;600 development cases that impact Sydney Water assets</a:t>
            </a:r>
          </a:p>
          <a:p>
            <a:pPr marL="457200" indent="-457200">
              <a:spcBef>
                <a:spcPts val="600"/>
              </a:spcBef>
              <a:buBlip>
                <a:blip r:embed="rId4"/>
              </a:buBlip>
            </a:pPr>
            <a:r>
              <a:rPr lang="en-AU" sz="1600" dirty="0" smtClean="0">
                <a:solidFill>
                  <a:srgbClr val="0070C0"/>
                </a:solidFill>
              </a:rPr>
              <a:t>43% of the current cases relate to Transport </a:t>
            </a:r>
            <a:r>
              <a:rPr lang="en-AU" sz="1600" dirty="0" smtClean="0">
                <a:solidFill>
                  <a:schemeClr val="accent1"/>
                </a:solidFill>
              </a:rPr>
              <a:t>for NSW rail </a:t>
            </a:r>
            <a:r>
              <a:rPr lang="en-AU" sz="1600" dirty="0" smtClean="0">
                <a:solidFill>
                  <a:srgbClr val="0070C0"/>
                </a:solidFill>
              </a:rPr>
              <a:t>projects</a:t>
            </a:r>
          </a:p>
          <a:p>
            <a:pPr marL="457200" indent="-457200">
              <a:spcBef>
                <a:spcPts val="600"/>
              </a:spcBef>
              <a:buBlip>
                <a:blip r:embed="rId4"/>
              </a:buBlip>
            </a:pPr>
            <a:r>
              <a:rPr lang="en-AU" sz="1600" dirty="0" smtClean="0">
                <a:solidFill>
                  <a:srgbClr val="0070C0"/>
                </a:solidFill>
              </a:rPr>
              <a:t>An additional 20% relate to Roads and Maritime Services projects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683568" y="6021288"/>
            <a:ext cx="1594521" cy="576064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smtClean="0"/>
              <a:t>Build Over Asset</a:t>
            </a:r>
            <a:endParaRPr lang="en-AU" sz="1600" dirty="0"/>
          </a:p>
        </p:txBody>
      </p:sp>
      <p:sp>
        <p:nvSpPr>
          <p:cNvPr id="10" name="Round Diagonal Corner Rectangle 9"/>
          <p:cNvSpPr/>
          <p:nvPr/>
        </p:nvSpPr>
        <p:spPr>
          <a:xfrm>
            <a:off x="2641961" y="6021288"/>
            <a:ext cx="1594521" cy="576064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smtClean="0"/>
              <a:t>Protect Asset</a:t>
            </a:r>
            <a:endParaRPr lang="en-AU" sz="1600" dirty="0"/>
          </a:p>
        </p:txBody>
      </p:sp>
      <p:sp>
        <p:nvSpPr>
          <p:cNvPr id="11" name="Round Diagonal Corner Rectangle 10"/>
          <p:cNvSpPr/>
          <p:nvPr/>
        </p:nvSpPr>
        <p:spPr>
          <a:xfrm>
            <a:off x="4600354" y="6021288"/>
            <a:ext cx="1594521" cy="576064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smtClean="0"/>
              <a:t>Adjust Asset</a:t>
            </a:r>
            <a:endParaRPr lang="en-AU" sz="1600" dirty="0"/>
          </a:p>
        </p:txBody>
      </p:sp>
      <p:sp>
        <p:nvSpPr>
          <p:cNvPr id="12" name="Round Diagonal Corner Rectangle 11"/>
          <p:cNvSpPr/>
          <p:nvPr/>
        </p:nvSpPr>
        <p:spPr>
          <a:xfrm>
            <a:off x="6558748" y="6030484"/>
            <a:ext cx="1594521" cy="542393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smtClean="0"/>
              <a:t>New Works</a:t>
            </a:r>
            <a:endParaRPr lang="en-AU" sz="1600" dirty="0"/>
          </a:p>
        </p:txBody>
      </p:sp>
      <p:sp>
        <p:nvSpPr>
          <p:cNvPr id="13" name="Rectangle 12"/>
          <p:cNvSpPr/>
          <p:nvPr/>
        </p:nvSpPr>
        <p:spPr>
          <a:xfrm>
            <a:off x="539552" y="2024844"/>
            <a:ext cx="7776864" cy="3600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/>
              <a:t>Transport For NSW is a critical Development Partner</a:t>
            </a:r>
            <a:endParaRPr lang="en-AU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539552" y="5310404"/>
            <a:ext cx="7776863" cy="56686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/>
              <a:t>We are working to explore options to keep our assets safe, meet our operating licence  and progress development</a:t>
            </a:r>
            <a:endParaRPr lang="en-AU" sz="1600" b="1" dirty="0"/>
          </a:p>
        </p:txBody>
      </p:sp>
    </p:spTree>
    <p:extLst>
      <p:ext uri="{BB962C8B-B14F-4D97-AF65-F5344CB8AC3E}">
        <p14:creationId xmlns:p14="http://schemas.microsoft.com/office/powerpoint/2010/main" val="31003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19621" y="980728"/>
            <a:ext cx="8528843" cy="4248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ounded Rectangle 13"/>
          <p:cNvSpPr/>
          <p:nvPr/>
        </p:nvSpPr>
        <p:spPr>
          <a:xfrm>
            <a:off x="651669" y="2132856"/>
            <a:ext cx="3992339" cy="2088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219620" y="251937"/>
            <a:ext cx="795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3200" b="1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+mj-cs"/>
              </a:rPr>
              <a:t>Working together</a:t>
            </a:r>
          </a:p>
        </p:txBody>
      </p:sp>
      <p:sp>
        <p:nvSpPr>
          <p:cNvPr id="7" name="Rectangle 6"/>
          <p:cNvSpPr/>
          <p:nvPr/>
        </p:nvSpPr>
        <p:spPr>
          <a:xfrm>
            <a:off x="971600" y="1304764"/>
            <a:ext cx="3312368" cy="684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Transport for NSW </a:t>
            </a:r>
          </a:p>
          <a:p>
            <a:pPr algn="ctr"/>
            <a:r>
              <a:rPr lang="en-AU" dirty="0" smtClean="0"/>
              <a:t>Project Team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971600" y="2388989"/>
            <a:ext cx="3312368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Principal Contractor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600" y="3037061"/>
            <a:ext cx="1512168" cy="9361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Utility Designer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99792" y="3037061"/>
            <a:ext cx="1584176" cy="9361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Utility Adjustment </a:t>
            </a:r>
            <a:r>
              <a:rPr lang="en-AU" dirty="0" smtClean="0"/>
              <a:t>Contractors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971600" y="4365104"/>
            <a:ext cx="3312368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Water </a:t>
            </a:r>
            <a:r>
              <a:rPr lang="en-AU" dirty="0" smtClean="0">
                <a:solidFill>
                  <a:schemeClr val="tx1"/>
                </a:solidFill>
              </a:rPr>
              <a:t>Servicing Coordinator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36096" y="1304765"/>
            <a:ext cx="2736304" cy="2916324"/>
          </a:xfrm>
          <a:prstGeom prst="rect">
            <a:avLst/>
          </a:prstGeom>
          <a:solidFill>
            <a:srgbClr val="BCDE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AU" dirty="0" smtClean="0"/>
          </a:p>
          <a:p>
            <a:pPr algn="ctr"/>
            <a:endParaRPr lang="en-AU" dirty="0"/>
          </a:p>
          <a:p>
            <a:pPr algn="ctr"/>
            <a:endParaRPr lang="en-AU" dirty="0" smtClean="0"/>
          </a:p>
          <a:p>
            <a:pPr algn="ctr"/>
            <a:r>
              <a:rPr lang="en-AU" b="1" dirty="0" smtClean="0">
                <a:solidFill>
                  <a:schemeClr val="accent1"/>
                </a:solidFill>
              </a:rPr>
              <a:t>Liveable City Solutions</a:t>
            </a:r>
          </a:p>
          <a:p>
            <a:pPr algn="ctr"/>
            <a:r>
              <a:rPr lang="en-AU" b="1" dirty="0" smtClean="0">
                <a:solidFill>
                  <a:schemeClr val="accent1"/>
                </a:solidFill>
              </a:rPr>
              <a:t>Development Partnerships</a:t>
            </a:r>
            <a:endParaRPr lang="en-AU" b="1" dirty="0">
              <a:solidFill>
                <a:schemeClr val="accent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621" y="1837433"/>
            <a:ext cx="1619250" cy="704850"/>
          </a:xfrm>
          <a:prstGeom prst="rect">
            <a:avLst/>
          </a:prstGeom>
        </p:spPr>
      </p:pic>
      <p:cxnSp>
        <p:nvCxnSpPr>
          <p:cNvPr id="20" name="Straight Connector 19"/>
          <p:cNvCxnSpPr>
            <a:stCxn id="12" idx="3"/>
          </p:cNvCxnSpPr>
          <p:nvPr/>
        </p:nvCxnSpPr>
        <p:spPr>
          <a:xfrm>
            <a:off x="4283968" y="4617132"/>
            <a:ext cx="25202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3" idx="2"/>
          </p:cNvCxnSpPr>
          <p:nvPr/>
        </p:nvCxnSpPr>
        <p:spPr>
          <a:xfrm flipV="1">
            <a:off x="6804248" y="4221089"/>
            <a:ext cx="0" cy="3960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644008" y="4365104"/>
            <a:ext cx="1908212" cy="252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 smtClean="0">
                <a:solidFill>
                  <a:schemeClr val="bg1">
                    <a:lumMod val="50000"/>
                  </a:schemeClr>
                </a:solidFill>
              </a:rPr>
              <a:t>Agents for Sydney Water</a:t>
            </a:r>
            <a:endParaRPr lang="en-A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4644008" y="1628800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ight Arrow 38"/>
          <p:cNvSpPr/>
          <p:nvPr/>
        </p:nvSpPr>
        <p:spPr>
          <a:xfrm>
            <a:off x="4644008" y="2522372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ight Arrow 39"/>
          <p:cNvSpPr/>
          <p:nvPr/>
        </p:nvSpPr>
        <p:spPr>
          <a:xfrm>
            <a:off x="4644008" y="3501008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/>
          <p:cNvSpPr/>
          <p:nvPr/>
        </p:nvSpPr>
        <p:spPr>
          <a:xfrm>
            <a:off x="219621" y="5373216"/>
            <a:ext cx="4424387" cy="136815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/>
            <a:r>
              <a:rPr lang="en-AU" dirty="0" smtClean="0"/>
              <a:t>We recognise that complex infrastructure projects require increased involvement from Sydney Water</a:t>
            </a:r>
            <a:endParaRPr lang="en-AU" dirty="0"/>
          </a:p>
        </p:txBody>
      </p:sp>
      <p:sp>
        <p:nvSpPr>
          <p:cNvPr id="47" name="Rectangle 46"/>
          <p:cNvSpPr/>
          <p:nvPr/>
        </p:nvSpPr>
        <p:spPr>
          <a:xfrm>
            <a:off x="4644008" y="5373215"/>
            <a:ext cx="4104456" cy="1368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/>
            <a:r>
              <a:rPr lang="en-AU" sz="1400" b="1" dirty="0" smtClean="0">
                <a:solidFill>
                  <a:schemeClr val="tx1"/>
                </a:solidFill>
              </a:rPr>
              <a:t>Contact</a:t>
            </a:r>
          </a:p>
          <a:p>
            <a:pPr algn="ctr">
              <a:spcBef>
                <a:spcPts val="200"/>
              </a:spcBef>
            </a:pPr>
            <a:r>
              <a:rPr lang="en-AU" sz="1400" dirty="0" smtClean="0">
                <a:solidFill>
                  <a:schemeClr val="tx1"/>
                </a:solidFill>
              </a:rPr>
              <a:t>Renee Ingram </a:t>
            </a:r>
          </a:p>
          <a:p>
            <a:pPr algn="ctr">
              <a:spcBef>
                <a:spcPts val="200"/>
              </a:spcBef>
            </a:pPr>
            <a:r>
              <a:rPr lang="en-AU" sz="1400" dirty="0" smtClean="0">
                <a:solidFill>
                  <a:schemeClr val="tx1"/>
                </a:solidFill>
              </a:rPr>
              <a:t>Manager Development Partnerships </a:t>
            </a:r>
          </a:p>
          <a:p>
            <a:pPr algn="ctr">
              <a:spcBef>
                <a:spcPts val="200"/>
              </a:spcBef>
            </a:pPr>
            <a:r>
              <a:rPr lang="en-AU" sz="1400" dirty="0" smtClean="0">
                <a:solidFill>
                  <a:schemeClr val="tx1"/>
                </a:solidFill>
              </a:rPr>
              <a:t>Renee.Ingram@sydneywater.com.au</a:t>
            </a:r>
            <a:endParaRPr lang="en-A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1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2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238464" y="836712"/>
            <a:ext cx="8726024" cy="5328592"/>
          </a:xfrm>
          <a:prstGeom prst="roundRect">
            <a:avLst>
              <a:gd name="adj" fmla="val 172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4716017" y="908719"/>
            <a:ext cx="4032448" cy="42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dirty="0" smtClean="0">
                <a:solidFill>
                  <a:schemeClr val="tx1"/>
                </a:solidFill>
              </a:rPr>
              <a:t>Sydney Water Input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620" y="120826"/>
            <a:ext cx="6224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3200" b="1" dirty="0" smtClean="0">
                <a:solidFill>
                  <a:srgbClr val="0084BE"/>
                </a:solidFill>
                <a:latin typeface="Arial" pitchFamily="34" charset="0"/>
                <a:ea typeface="+mj-ea"/>
                <a:cs typeface="+mj-cs"/>
              </a:rPr>
              <a:t>Project Delivery Partners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52608" y="1340768"/>
            <a:ext cx="3803368" cy="8640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/>
              <a:t>Concept Development</a:t>
            </a:r>
            <a:endParaRPr lang="en-AU" b="1" dirty="0"/>
          </a:p>
        </p:txBody>
      </p:sp>
      <p:sp>
        <p:nvSpPr>
          <p:cNvPr id="7" name="Isosceles Triangle 6"/>
          <p:cNvSpPr/>
          <p:nvPr/>
        </p:nvSpPr>
        <p:spPr>
          <a:xfrm rot="10800000">
            <a:off x="563241" y="2204864"/>
            <a:ext cx="1008112" cy="28803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716016" y="1340768"/>
            <a:ext cx="4051291" cy="8640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Early advice on our assets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Identifying constraints, risks and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Alignment with our planning and other projects</a:t>
            </a:r>
            <a:endParaRPr lang="en-AU" sz="1400" dirty="0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4716016" y="2213574"/>
            <a:ext cx="1080120" cy="279321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552608" y="2564904"/>
            <a:ext cx="3803368" cy="8640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/>
              <a:t>Design</a:t>
            </a:r>
            <a:endParaRPr lang="en-AU" b="1" dirty="0"/>
          </a:p>
        </p:txBody>
      </p:sp>
      <p:sp>
        <p:nvSpPr>
          <p:cNvPr id="12" name="Isosceles Triangle 11"/>
          <p:cNvSpPr/>
          <p:nvPr/>
        </p:nvSpPr>
        <p:spPr>
          <a:xfrm rot="10800000">
            <a:off x="1848864" y="3428999"/>
            <a:ext cx="1008000" cy="28803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552608" y="3818516"/>
            <a:ext cx="3803368" cy="8640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/>
              <a:t>Construction</a:t>
            </a:r>
            <a:endParaRPr lang="en-AU" b="1" dirty="0"/>
          </a:p>
        </p:txBody>
      </p:sp>
      <p:sp>
        <p:nvSpPr>
          <p:cNvPr id="14" name="Isosceles Triangle 13"/>
          <p:cNvSpPr/>
          <p:nvPr/>
        </p:nvSpPr>
        <p:spPr>
          <a:xfrm rot="10800000">
            <a:off x="3347976" y="4682612"/>
            <a:ext cx="1008000" cy="28803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552608" y="5085184"/>
            <a:ext cx="3803368" cy="8640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/>
              <a:t>Operations</a:t>
            </a:r>
            <a:endParaRPr lang="en-AU" b="1" dirty="0"/>
          </a:p>
        </p:txBody>
      </p:sp>
      <p:sp>
        <p:nvSpPr>
          <p:cNvPr id="17" name="Rectangle 16"/>
          <p:cNvSpPr/>
          <p:nvPr/>
        </p:nvSpPr>
        <p:spPr>
          <a:xfrm>
            <a:off x="4716016" y="2564904"/>
            <a:ext cx="4051291" cy="8640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Establish requirements</a:t>
            </a:r>
            <a:r>
              <a:rPr lang="en-AU" sz="1400" dirty="0"/>
              <a:t>, resolve </a:t>
            </a:r>
            <a:r>
              <a:rPr lang="en-AU" sz="1400" dirty="0" smtClean="0"/>
              <a:t>issues, identify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Water </a:t>
            </a:r>
            <a:r>
              <a:rPr lang="en-AU" sz="1400" dirty="0"/>
              <a:t>Isolation &amp; Management Plans</a:t>
            </a: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6084168" y="3428999"/>
            <a:ext cx="1008000" cy="288032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4716016" y="3789040"/>
            <a:ext cx="4051291" cy="8640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Provide support to resolving new issues </a:t>
            </a: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Shut down, divert water, disinfect before start up</a:t>
            </a:r>
            <a:endParaRPr lang="en-AU" sz="1400" dirty="0"/>
          </a:p>
        </p:txBody>
      </p:sp>
      <p:sp>
        <p:nvSpPr>
          <p:cNvPr id="24" name="Isosceles Triangle 23"/>
          <p:cNvSpPr/>
          <p:nvPr/>
        </p:nvSpPr>
        <p:spPr>
          <a:xfrm rot="10800000">
            <a:off x="7759307" y="4653136"/>
            <a:ext cx="1008000" cy="288032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/>
          <p:cNvSpPr/>
          <p:nvPr/>
        </p:nvSpPr>
        <p:spPr>
          <a:xfrm>
            <a:off x="4716016" y="5085184"/>
            <a:ext cx="4051291" cy="8640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Assist through project completion and handover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Accept new asset handover for operations</a:t>
            </a:r>
            <a:endParaRPr lang="en-AU" sz="1400" dirty="0"/>
          </a:p>
        </p:txBody>
      </p:sp>
      <p:sp>
        <p:nvSpPr>
          <p:cNvPr id="26" name="Rectangle 25"/>
          <p:cNvSpPr/>
          <p:nvPr/>
        </p:nvSpPr>
        <p:spPr>
          <a:xfrm>
            <a:off x="563241" y="917430"/>
            <a:ext cx="3517759" cy="42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dirty="0">
                <a:solidFill>
                  <a:schemeClr val="tx1"/>
                </a:solidFill>
              </a:rPr>
              <a:t>Project Phases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9621" y="6266788"/>
            <a:ext cx="8816875" cy="46587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/>
              <a:t>Early engagement allows Sydney Water to work with you to deliver </a:t>
            </a:r>
            <a:endParaRPr lang="en-AU" sz="1600" b="1" dirty="0"/>
          </a:p>
        </p:txBody>
      </p:sp>
    </p:spTree>
    <p:extLst>
      <p:ext uri="{BB962C8B-B14F-4D97-AF65-F5344CB8AC3E}">
        <p14:creationId xmlns:p14="http://schemas.microsoft.com/office/powerpoint/2010/main" val="57530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51520" y="415255"/>
            <a:ext cx="8712646" cy="7094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84BE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4BE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4BE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4BE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4BE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4BE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4BE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4BE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4BE"/>
                </a:solidFill>
                <a:latin typeface="Arial" charset="0"/>
              </a:defRPr>
            </a:lvl9pPr>
          </a:lstStyle>
          <a:p>
            <a:r>
              <a:rPr lang="en-AU" altLang="en-US" sz="3200" dirty="0"/>
              <a:t>H</a:t>
            </a:r>
            <a:r>
              <a:rPr lang="en-AU" altLang="en-US" sz="3200" dirty="0" smtClean="0"/>
              <a:t>ow can we work more efficiently </a:t>
            </a:r>
            <a:r>
              <a:rPr lang="en-AU" altLang="en-US" sz="3200" dirty="0"/>
              <a:t>together?</a:t>
            </a:r>
            <a:br>
              <a:rPr lang="en-AU" altLang="en-US" sz="3200" dirty="0"/>
            </a:br>
            <a:endParaRPr lang="en-AU" altLang="en-US" sz="3200" dirty="0" smtClean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95536" y="980728"/>
            <a:ext cx="7409926" cy="43100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600"/>
              </a:spcBef>
              <a:spcAft>
                <a:spcPts val="600"/>
              </a:spcAft>
              <a:defRPr sz="2400" b="1" kern="1200">
                <a:solidFill>
                  <a:srgbClr val="0084BE"/>
                </a:solidFill>
                <a:latin typeface="Arial" pitchFamily="34" charset="0"/>
                <a:ea typeface="+mn-ea"/>
                <a:cs typeface="+mn-cs"/>
              </a:defRPr>
            </a:lvl1pPr>
            <a:lvl2pPr marL="287338" indent="-285750" algn="l" rtl="0" eaLnBrk="1" fontAlgn="base" hangingPunct="1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  <a:defRPr sz="2400" kern="1200">
                <a:solidFill>
                  <a:srgbClr val="0084BE"/>
                </a:solidFill>
                <a:latin typeface="Arial" pitchFamily="34" charset="0"/>
                <a:ea typeface="+mn-ea"/>
                <a:cs typeface="+mn-cs"/>
              </a:defRPr>
            </a:lvl2pPr>
            <a:lvl3pPr marL="606425" indent="-317500" algn="l" defTabSz="1019175" rtl="0" eaLnBrk="1" fontAlgn="base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 sz="2000" kern="1200">
                <a:solidFill>
                  <a:srgbClr val="0084BE"/>
                </a:solidFill>
                <a:latin typeface="Arial" pitchFamily="34" charset="0"/>
                <a:ea typeface="+mn-ea"/>
                <a:cs typeface="+mn-cs"/>
              </a:defRPr>
            </a:lvl3pPr>
            <a:lvl4pPr marL="16367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84BE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84BE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endParaRPr lang="en-AU" alt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539553" y="1844824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en-AU" sz="1600" dirty="0" smtClean="0">
                <a:solidFill>
                  <a:srgbClr val="0070C0"/>
                </a:solidFill>
              </a:rPr>
              <a:t>Provides visibility so that the project impacts on Sydney Water infrastructure are understood, and the opportunities </a:t>
            </a:r>
            <a:r>
              <a:rPr lang="en-AU" sz="1600" dirty="0">
                <a:solidFill>
                  <a:srgbClr val="0070C0"/>
                </a:solidFill>
              </a:rPr>
              <a:t>and risks </a:t>
            </a:r>
            <a:r>
              <a:rPr lang="en-AU" sz="1600" dirty="0" smtClean="0">
                <a:solidFill>
                  <a:srgbClr val="0070C0"/>
                </a:solidFill>
              </a:rPr>
              <a:t>are considered  </a:t>
            </a:r>
          </a:p>
          <a:p>
            <a:pPr marL="457200" indent="-457200">
              <a:spcBef>
                <a:spcPts val="600"/>
              </a:spcBef>
              <a:buBlip>
                <a:blip r:embed="rId4"/>
              </a:buBlip>
            </a:pPr>
            <a:r>
              <a:rPr lang="en-AU" sz="1600" dirty="0" smtClean="0">
                <a:solidFill>
                  <a:srgbClr val="0070C0"/>
                </a:solidFill>
              </a:rPr>
              <a:t>Enables collaboration across government projects to delivery cost efficient outcomes </a:t>
            </a:r>
          </a:p>
          <a:p>
            <a:pPr marL="457200" indent="-457200">
              <a:buBlip>
                <a:blip r:embed="rId4"/>
              </a:buBlip>
            </a:pPr>
            <a:endParaRPr lang="en-AU" sz="1600" dirty="0">
              <a:solidFill>
                <a:srgbClr val="0070C0"/>
              </a:solidFill>
            </a:endParaRPr>
          </a:p>
          <a:p>
            <a:pPr marL="457200" indent="-457200">
              <a:buBlip>
                <a:blip r:embed="rId4"/>
              </a:buBlip>
            </a:pPr>
            <a:endParaRPr lang="en-AU" sz="1600" dirty="0" smtClean="0">
              <a:solidFill>
                <a:srgbClr val="0070C0"/>
              </a:solidFill>
            </a:endParaRPr>
          </a:p>
          <a:p>
            <a:pPr marL="457200" indent="-457200">
              <a:buBlip>
                <a:blip r:embed="rId4"/>
              </a:buBlip>
            </a:pPr>
            <a:endParaRPr lang="en-AU" sz="1600" dirty="0">
              <a:solidFill>
                <a:srgbClr val="0070C0"/>
              </a:solidFill>
            </a:endParaRPr>
          </a:p>
          <a:p>
            <a:pPr marL="457200" indent="-457200">
              <a:buBlip>
                <a:blip r:embed="rId4"/>
              </a:buBlip>
            </a:pPr>
            <a:r>
              <a:rPr lang="en-AU" sz="1600" dirty="0" smtClean="0">
                <a:solidFill>
                  <a:srgbClr val="0070C0"/>
                </a:solidFill>
              </a:rPr>
              <a:t>Early provision of project plans assists us to better resource, plan and collaborate</a:t>
            </a:r>
            <a:endParaRPr lang="en-AU" sz="1600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600"/>
              </a:spcBef>
              <a:buBlip>
                <a:blip r:embed="rId4"/>
              </a:buBlip>
            </a:pPr>
            <a:r>
              <a:rPr lang="en-AU" sz="1600" dirty="0" smtClean="0">
                <a:solidFill>
                  <a:srgbClr val="0070C0"/>
                </a:solidFill>
              </a:rPr>
              <a:t>Collaborative planning enables us to provide timely outcomes to meet project priorities</a:t>
            </a:r>
            <a:endParaRPr lang="en-AU" sz="1600" b="1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endParaRPr lang="en-AU" sz="16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endParaRPr lang="en-AU" sz="1600" b="1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1200"/>
              </a:spcBef>
              <a:buBlip>
                <a:blip r:embed="rId4"/>
              </a:buBlip>
            </a:pPr>
            <a:r>
              <a:rPr lang="en-AU" sz="1600" dirty="0" smtClean="0">
                <a:solidFill>
                  <a:srgbClr val="0070C0"/>
                </a:solidFill>
              </a:rPr>
              <a:t>Reaching agreement with Transport for New South Wales will ensure there is an alignment on responsibilities and a shared vision for the project</a:t>
            </a:r>
          </a:p>
          <a:p>
            <a:pPr marL="457200" indent="-457200">
              <a:spcBef>
                <a:spcPts val="1200"/>
              </a:spcBef>
              <a:buBlip>
                <a:blip r:embed="rId4"/>
              </a:buBlip>
            </a:pPr>
            <a:r>
              <a:rPr lang="en-AU" sz="1600" dirty="0" smtClean="0">
                <a:solidFill>
                  <a:srgbClr val="0070C0"/>
                </a:solidFill>
              </a:rPr>
              <a:t>Project Specific requirements can be detailed in specific commercial arrangements tailored to specific projects</a:t>
            </a:r>
          </a:p>
        </p:txBody>
      </p:sp>
      <p:sp>
        <p:nvSpPr>
          <p:cNvPr id="5" name="Pentagon 4"/>
          <p:cNvSpPr/>
          <p:nvPr/>
        </p:nvSpPr>
        <p:spPr>
          <a:xfrm>
            <a:off x="539552" y="1340769"/>
            <a:ext cx="4968552" cy="456282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dirty="0" smtClean="0"/>
              <a:t>Early Concept Stage Engagement</a:t>
            </a:r>
            <a:endParaRPr lang="en-AU" b="1" dirty="0"/>
          </a:p>
        </p:txBody>
      </p:sp>
      <p:sp>
        <p:nvSpPr>
          <p:cNvPr id="8" name="Pentagon 7"/>
          <p:cNvSpPr/>
          <p:nvPr/>
        </p:nvSpPr>
        <p:spPr>
          <a:xfrm>
            <a:off x="539553" y="3090632"/>
            <a:ext cx="6480720" cy="456282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dirty="0" smtClean="0"/>
              <a:t>Collaborative Project Planning</a:t>
            </a:r>
            <a:endParaRPr lang="en-AU" b="1" dirty="0"/>
          </a:p>
        </p:txBody>
      </p:sp>
      <p:sp>
        <p:nvSpPr>
          <p:cNvPr id="9" name="Pentagon 8"/>
          <p:cNvSpPr/>
          <p:nvPr/>
        </p:nvSpPr>
        <p:spPr>
          <a:xfrm>
            <a:off x="539552" y="4941181"/>
            <a:ext cx="8064896" cy="456282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dirty="0" smtClean="0"/>
              <a:t>Interface Agreements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1619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89" r="905" b="16282"/>
          <a:stretch/>
        </p:blipFill>
        <p:spPr>
          <a:xfrm>
            <a:off x="-22843" y="788670"/>
            <a:ext cx="9182083" cy="5212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5517232"/>
            <a:ext cx="2665252" cy="2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B010 TfNSW-PPT-Foo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le 1"/>
          <p:cNvSpPr txBox="1">
            <a:spLocks/>
          </p:cNvSpPr>
          <p:nvPr/>
        </p:nvSpPr>
        <p:spPr bwMode="auto">
          <a:xfrm>
            <a:off x="433387" y="1947865"/>
            <a:ext cx="8533192" cy="217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AU" altLang="en-US" sz="2800" b="1" dirty="0" smtClean="0">
                <a:solidFill>
                  <a:srgbClr val="002664"/>
                </a:solidFill>
                <a:cs typeface="Arial" charset="0"/>
              </a:rPr>
              <a:t>The Hon Andrew Constance MP 	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Minister for Transport and 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3334153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" b="3078"/>
          <a:stretch>
            <a:fillRect/>
          </a:stretch>
        </p:blipFill>
        <p:spPr>
          <a:xfrm>
            <a:off x="-16974" y="0"/>
            <a:ext cx="9160974" cy="6883398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Rectangle 4"/>
          <p:cNvSpPr/>
          <p:nvPr/>
        </p:nvSpPr>
        <p:spPr>
          <a:xfrm>
            <a:off x="467544" y="56890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8" y="5571950"/>
            <a:ext cx="8064896" cy="1025402"/>
          </a:xfrm>
        </p:spPr>
        <p:txBody>
          <a:bodyPr>
            <a:noAutofit/>
          </a:bodyPr>
          <a:lstStyle/>
          <a:p>
            <a:r>
              <a:rPr lang="en-AU" sz="4000" dirty="0" smtClean="0"/>
              <a:t>Working with you to deliver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7681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B010 TfNSW-PPT-Foo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le 1"/>
          <p:cNvSpPr txBox="1">
            <a:spLocks/>
          </p:cNvSpPr>
          <p:nvPr/>
        </p:nvSpPr>
        <p:spPr bwMode="auto">
          <a:xfrm>
            <a:off x="433387" y="1947865"/>
            <a:ext cx="8533192" cy="334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AU" altLang="en-US" sz="2800" b="1" dirty="0" smtClean="0">
                <a:solidFill>
                  <a:srgbClr val="002664"/>
                </a:solidFill>
                <a:cs typeface="Arial" charset="0"/>
              </a:rPr>
              <a:t>Q and A with Panel:</a:t>
            </a:r>
          </a:p>
          <a:p>
            <a:pPr eaLnBrk="1" hangingPunct="1">
              <a:spcAft>
                <a:spcPts val="600"/>
              </a:spcAft>
            </a:pPr>
            <a:endParaRPr lang="en-AU" altLang="en-US" sz="2800" dirty="0" smtClean="0">
              <a:solidFill>
                <a:srgbClr val="002664"/>
              </a:solidFill>
              <a:cs typeface="Arial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Tim Reardon (Transport for NSW)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Clare Gardiner-Barnes (Transport for NSW)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Craig Moody (</a:t>
            </a:r>
            <a:r>
              <a:rPr lang="en-AU" altLang="en-US" sz="2800" dirty="0" err="1" smtClean="0">
                <a:solidFill>
                  <a:srgbClr val="002664"/>
                </a:solidFill>
                <a:cs typeface="Arial" charset="0"/>
              </a:rPr>
              <a:t>Ausgrid</a:t>
            </a: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Paul </a:t>
            </a:r>
            <a:r>
              <a:rPr lang="en-AU" altLang="en-US" sz="2800" dirty="0" err="1" smtClean="0">
                <a:solidFill>
                  <a:srgbClr val="002664"/>
                </a:solidFill>
                <a:cs typeface="Arial" charset="0"/>
              </a:rPr>
              <a:t>Higham</a:t>
            </a: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 (Sydney Water)</a:t>
            </a:r>
          </a:p>
        </p:txBody>
      </p:sp>
    </p:spTree>
    <p:extLst>
      <p:ext uri="{BB962C8B-B14F-4D97-AF65-F5344CB8AC3E}">
        <p14:creationId xmlns:p14="http://schemas.microsoft.com/office/powerpoint/2010/main" val="2829170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B010 TfNSW-PPT-Foo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le 1"/>
          <p:cNvSpPr txBox="1">
            <a:spLocks/>
          </p:cNvSpPr>
          <p:nvPr/>
        </p:nvSpPr>
        <p:spPr bwMode="auto">
          <a:xfrm>
            <a:off x="433387" y="1947865"/>
            <a:ext cx="8533192" cy="217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AU" altLang="en-US" sz="2800" b="1" dirty="0" smtClean="0">
                <a:solidFill>
                  <a:srgbClr val="002664"/>
                </a:solidFill>
                <a:cs typeface="Arial" charset="0"/>
              </a:rPr>
              <a:t>Tim Reardon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Secretary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Transport </a:t>
            </a:r>
            <a:r>
              <a:rPr lang="en-AU" altLang="en-US" sz="2800" dirty="0">
                <a:solidFill>
                  <a:srgbClr val="002664"/>
                </a:solidFill>
                <a:cs typeface="Arial" charset="0"/>
              </a:rPr>
              <a:t>for </a:t>
            </a: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NSW </a:t>
            </a:r>
          </a:p>
        </p:txBody>
      </p:sp>
    </p:spTree>
    <p:extLst>
      <p:ext uri="{BB962C8B-B14F-4D97-AF65-F5344CB8AC3E}">
        <p14:creationId xmlns:p14="http://schemas.microsoft.com/office/powerpoint/2010/main" val="1479357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B010 TfNSW-PPT-Foo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le 1"/>
          <p:cNvSpPr txBox="1">
            <a:spLocks/>
          </p:cNvSpPr>
          <p:nvPr/>
        </p:nvSpPr>
        <p:spPr bwMode="auto">
          <a:xfrm>
            <a:off x="433387" y="1947865"/>
            <a:ext cx="8533192" cy="217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AU" altLang="en-US" sz="2800" b="1" dirty="0" smtClean="0">
                <a:solidFill>
                  <a:srgbClr val="002664"/>
                </a:solidFill>
                <a:cs typeface="Arial" charset="0"/>
              </a:rPr>
              <a:t>Clare Gardiner-Barnes 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Deputy Secretary </a:t>
            </a: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Transport for NSW  </a:t>
            </a:r>
            <a:endParaRPr lang="en-AU" altLang="en-US" sz="2800" dirty="0">
              <a:solidFill>
                <a:srgbClr val="002664"/>
              </a:solidFill>
              <a:cs typeface="Arial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AU" altLang="en-US" sz="2800" dirty="0" smtClean="0">
                <a:solidFill>
                  <a:srgbClr val="002664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6815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19256" cy="639761"/>
          </a:xfrm>
        </p:spPr>
        <p:txBody>
          <a:bodyPr/>
          <a:lstStyle/>
          <a:p>
            <a:r>
              <a:rPr lang="en-AU" dirty="0" smtClean="0"/>
              <a:t>				Key Projects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sz="3600" dirty="0" smtClean="0">
                <a:solidFill>
                  <a:srgbClr val="002664"/>
                </a:solidFill>
              </a:rPr>
              <a:t>Circular</a:t>
            </a:r>
            <a:r>
              <a:rPr lang="en-AU" sz="3600" dirty="0" smtClean="0"/>
              <a:t> </a:t>
            </a:r>
            <a:r>
              <a:rPr lang="en-AU" sz="3600" dirty="0">
                <a:solidFill>
                  <a:srgbClr val="002664"/>
                </a:solidFill>
              </a:rPr>
              <a:t>Quay</a:t>
            </a:r>
          </a:p>
          <a:p>
            <a:r>
              <a:rPr lang="en-AU" sz="3600" dirty="0">
                <a:solidFill>
                  <a:srgbClr val="002664"/>
                </a:solidFill>
              </a:rPr>
              <a:t>XPT</a:t>
            </a:r>
            <a:r>
              <a:rPr lang="en-AU" sz="3600" dirty="0" smtClean="0"/>
              <a:t> </a:t>
            </a:r>
            <a:r>
              <a:rPr lang="en-AU" sz="3600" dirty="0" smtClean="0">
                <a:solidFill>
                  <a:srgbClr val="002664"/>
                </a:solidFill>
              </a:rPr>
              <a:t>Replacement</a:t>
            </a:r>
          </a:p>
        </p:txBody>
      </p:sp>
      <p:pic>
        <p:nvPicPr>
          <p:cNvPr id="4" name="Picture 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5" y="3813603"/>
            <a:ext cx="2638727" cy="23531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07" y="2908300"/>
            <a:ext cx="4758625" cy="318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07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dirty="0" smtClean="0"/>
              <a:t>				</a:t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Industry Engagement with Technology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sz="3200" dirty="0" smtClean="0">
              <a:solidFill>
                <a:srgbClr val="002664"/>
              </a:solidFill>
            </a:endParaRPr>
          </a:p>
          <a:p>
            <a:r>
              <a:rPr lang="en-AU" sz="3200" dirty="0" smtClean="0">
                <a:solidFill>
                  <a:srgbClr val="002664"/>
                </a:solidFill>
              </a:rPr>
              <a:t>Capturing </a:t>
            </a:r>
            <a:r>
              <a:rPr lang="en-AU" sz="3200" dirty="0">
                <a:solidFill>
                  <a:srgbClr val="002664"/>
                </a:solidFill>
              </a:rPr>
              <a:t>the best </a:t>
            </a:r>
            <a:r>
              <a:rPr lang="en-AU" sz="3200" dirty="0" smtClean="0">
                <a:solidFill>
                  <a:srgbClr val="002664"/>
                </a:solidFill>
              </a:rPr>
              <a:t>technology solutions</a:t>
            </a:r>
          </a:p>
          <a:p>
            <a:r>
              <a:rPr lang="en-AU" sz="3200" dirty="0" smtClean="0">
                <a:solidFill>
                  <a:srgbClr val="002664"/>
                </a:solidFill>
              </a:rPr>
              <a:t>Cooperative Intelligent Transport Initiative</a:t>
            </a:r>
          </a:p>
          <a:p>
            <a:r>
              <a:rPr lang="en-AU" sz="3200" dirty="0" smtClean="0">
                <a:solidFill>
                  <a:srgbClr val="002664"/>
                </a:solidFill>
              </a:rPr>
              <a:t>Premier’s Innovation Initiative: </a:t>
            </a:r>
            <a:r>
              <a:rPr lang="en-AU" sz="3200" dirty="0" err="1" smtClean="0">
                <a:solidFill>
                  <a:srgbClr val="002664"/>
                </a:solidFill>
              </a:rPr>
              <a:t>Codha</a:t>
            </a:r>
            <a:r>
              <a:rPr lang="en-AU" sz="3200" dirty="0" smtClean="0">
                <a:solidFill>
                  <a:srgbClr val="002664"/>
                </a:solidFill>
              </a:rPr>
              <a:t> Wireless</a:t>
            </a:r>
          </a:p>
          <a:p>
            <a:r>
              <a:rPr lang="en-AU" sz="3200" dirty="0" smtClean="0">
                <a:solidFill>
                  <a:srgbClr val="002664"/>
                </a:solidFill>
              </a:rPr>
              <a:t>Smart Innovation Centre </a:t>
            </a:r>
          </a:p>
          <a:p>
            <a:endParaRPr lang="en-AU" sz="3600" dirty="0" smtClean="0">
              <a:solidFill>
                <a:srgbClr val="002664"/>
              </a:solidFill>
            </a:endParaRPr>
          </a:p>
          <a:p>
            <a:endParaRPr lang="en-AU" sz="3600" dirty="0" smtClean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58" y="1488609"/>
            <a:ext cx="3914260" cy="3914260"/>
          </a:xfrm>
          <a:prstGeom prst="rect">
            <a:avLst/>
          </a:prstGeom>
        </p:spPr>
      </p:pic>
      <p:sp>
        <p:nvSpPr>
          <p:cNvPr id="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57200" y="1680883"/>
            <a:ext cx="4297639" cy="4004844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2664"/>
                </a:solidFill>
              </a:rPr>
              <a:t>Industry engagement – building communities of practice</a:t>
            </a:r>
          </a:p>
          <a:p>
            <a:pPr marL="285750" indent="-285750"/>
            <a:r>
              <a:rPr lang="en-AU" sz="2000" dirty="0">
                <a:solidFill>
                  <a:srgbClr val="002664"/>
                </a:solidFill>
              </a:rPr>
              <a:t>Assuring all modes - for safety and asset </a:t>
            </a:r>
            <a:r>
              <a:rPr lang="en-AU" sz="2000" dirty="0" smtClean="0">
                <a:solidFill>
                  <a:srgbClr val="002664"/>
                </a:solidFill>
              </a:rPr>
              <a:t>assurance</a:t>
            </a:r>
          </a:p>
          <a:p>
            <a:pPr marL="285750" indent="-285750"/>
            <a:r>
              <a:rPr lang="en-AU" sz="2000" dirty="0">
                <a:solidFill>
                  <a:srgbClr val="002664"/>
                </a:solidFill>
              </a:rPr>
              <a:t>Surveillance of AEOs - working to assure delivery quality and safety</a:t>
            </a:r>
          </a:p>
          <a:p>
            <a:pPr marL="285750" indent="-285750"/>
            <a:r>
              <a:rPr lang="en-AU" sz="2000" dirty="0" smtClean="0">
                <a:solidFill>
                  <a:srgbClr val="002664"/>
                </a:solidFill>
              </a:rPr>
              <a:t>Light Rail and Maritime standards</a:t>
            </a:r>
          </a:p>
          <a:p>
            <a:pPr marL="285750" indent="-285750"/>
            <a:r>
              <a:rPr lang="en-AU" sz="2000" dirty="0" smtClean="0">
                <a:solidFill>
                  <a:srgbClr val="002664"/>
                </a:solidFill>
              </a:rPr>
              <a:t>RMS alignment</a:t>
            </a:r>
          </a:p>
          <a:p>
            <a:pPr marL="285750" indent="-285750"/>
            <a:r>
              <a:rPr lang="en-AU" sz="2000" dirty="0" smtClean="0">
                <a:solidFill>
                  <a:srgbClr val="002664"/>
                </a:solidFill>
              </a:rPr>
              <a:t>Social </a:t>
            </a:r>
            <a:r>
              <a:rPr lang="en-AU" sz="2000" dirty="0">
                <a:solidFill>
                  <a:srgbClr val="002664"/>
                </a:solidFill>
              </a:rPr>
              <a:t>Procurement Workforce Policy </a:t>
            </a:r>
            <a:r>
              <a:rPr lang="en-AU" sz="2000" dirty="0" smtClean="0">
                <a:solidFill>
                  <a:srgbClr val="002664"/>
                </a:solidFill>
              </a:rPr>
              <a:t>development</a:t>
            </a:r>
          </a:p>
          <a:p>
            <a:pPr marL="285750" indent="-285750"/>
            <a:endParaRPr lang="en-AU" sz="2000" dirty="0">
              <a:solidFill>
                <a:srgbClr val="0026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 smtClean="0">
              <a:solidFill>
                <a:srgbClr val="0026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0026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 smtClean="0">
              <a:solidFill>
                <a:srgbClr val="0026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 smtClean="0">
              <a:solidFill>
                <a:srgbClr val="0026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 smtClean="0">
              <a:solidFill>
                <a:srgbClr val="0026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 smtClean="0">
              <a:solidFill>
                <a:srgbClr val="0026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 smtClean="0">
              <a:solidFill>
                <a:srgbClr val="0026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 smtClean="0">
              <a:solidFill>
                <a:srgbClr val="0026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 smtClean="0">
              <a:solidFill>
                <a:srgbClr val="0026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002664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9"/>
            <a:ext cx="8219256" cy="778097"/>
          </a:xfrm>
          <a:prstGeom prst="rect">
            <a:avLst/>
          </a:prstGeom>
        </p:spPr>
        <p:txBody>
          <a:bodyPr vert="horz" anchor="b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2060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/>
            <a:r>
              <a:rPr lang="en-AU" dirty="0" smtClean="0"/>
              <a:t>ASA progress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440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8684" y="260648"/>
            <a:ext cx="8486685" cy="720080"/>
          </a:xfrm>
        </p:spPr>
        <p:txBody>
          <a:bodyPr vert="horz" anchor="b" anchorCtr="0"/>
          <a:lstStyle/>
          <a:p>
            <a:pPr algn="r" eaLnBrk="0" hangingPunct="0"/>
            <a:r>
              <a:rPr lang="en-AU">
                <a:solidFill>
                  <a:srgbClr val="002060"/>
                </a:solidFill>
                <a:latin typeface="+mj-lt"/>
                <a:ea typeface="ＭＳ Ｐゴシック" charset="-128"/>
                <a:cs typeface="+mj-cs"/>
              </a:rPr>
              <a:t>AEO </a:t>
            </a:r>
            <a:r>
              <a:rPr lang="en-AU" dirty="0"/>
              <a:t>c</a:t>
            </a:r>
            <a:r>
              <a:rPr lang="en-AU" smtClean="0"/>
              <a:t>ommunity</a:t>
            </a:r>
            <a:endParaRPr lang="en-AU" dirty="0">
              <a:solidFill>
                <a:srgbClr val="002060"/>
              </a:solidFill>
              <a:latin typeface="+mj-lt"/>
              <a:ea typeface="ＭＳ Ｐゴシック" charset="-128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14" y="3034041"/>
            <a:ext cx="2498856" cy="837553"/>
          </a:xfrm>
          <a:prstGeom prst="rect">
            <a:avLst/>
          </a:prstGeom>
        </p:spPr>
      </p:pic>
      <p:pic>
        <p:nvPicPr>
          <p:cNvPr id="1026" name="Picture 2" descr="C:\Users\NSB\AppData\Local\Microsoft\Windows\Temporary Internet Files\Content.Outlook\YGMYOW5T\FullSizeRend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0" y="1766205"/>
            <a:ext cx="5016555" cy="3348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7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nsw_presentation_template_20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fNSW Logo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fNSW Logo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fNSW No Logo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2_TfNSW Logo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fNSW Logo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fNSW Logo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31297</TotalTime>
  <Words>1094</Words>
  <Application>Microsoft Office PowerPoint</Application>
  <PresentationFormat>On-screen Show (4:3)</PresentationFormat>
  <Paragraphs>262</Paragraphs>
  <Slides>31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tfnsw_presentation_template_2003</vt:lpstr>
      <vt:lpstr>TfNSW Logo Master</vt:lpstr>
      <vt:lpstr>1_TfNSW Logo Master</vt:lpstr>
      <vt:lpstr>TfNSW No Logo Master</vt:lpstr>
      <vt:lpstr>2_TfNSW Logo Master</vt:lpstr>
      <vt:lpstr>3_TfNSW Logo Master</vt:lpstr>
      <vt:lpstr>4_TfNSW Logo Master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Key Projects</vt:lpstr>
      <vt:lpstr>         Industry Engagement with Technology</vt:lpstr>
      <vt:lpstr>PowerPoint Presentation</vt:lpstr>
      <vt:lpstr>AEO community</vt:lpstr>
      <vt:lpstr>PowerPoint Presentation</vt:lpstr>
      <vt:lpstr>PowerPoint Presentation</vt:lpstr>
      <vt:lpstr>PowerPoint Presentation</vt:lpstr>
      <vt:lpstr>About Ausgrid</vt:lpstr>
      <vt:lpstr>About Ausgrid</vt:lpstr>
      <vt:lpstr>About Ausgrid</vt:lpstr>
      <vt:lpstr>Working with Transport for New South Wales</vt:lpstr>
      <vt:lpstr>Working with Transport for New South Wales</vt:lpstr>
      <vt:lpstr>Areas that have worked well</vt:lpstr>
      <vt:lpstr>Areas for improvement</vt:lpstr>
      <vt:lpstr>Working with Transport for New South Wales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TIDC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Bailey</dc:creator>
  <cp:lastModifiedBy>Shaw, Sarah</cp:lastModifiedBy>
  <cp:revision>339</cp:revision>
  <cp:lastPrinted>2016-09-05T03:34:53Z</cp:lastPrinted>
  <dcterms:created xsi:type="dcterms:W3CDTF">2014-10-29T22:50:29Z</dcterms:created>
  <dcterms:modified xsi:type="dcterms:W3CDTF">2016-09-12T05:02:37Z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A5525029</vt:lpwstr>
  </property>
  <property fmtid="{D5CDD505-2E9C-101B-9397-08002B2CF9AE}" pid="4" name="Objective-Title">
    <vt:lpwstr>IS PPT Presentation Pack (2 September)_Wes added</vt:lpwstr>
  </property>
  <property fmtid="{D5CDD505-2E9C-101B-9397-08002B2CF9AE}" pid="5" name="Objective-Comment">
    <vt:lpwstr>
    </vt:lpwstr>
  </property>
  <property fmtid="{D5CDD505-2E9C-101B-9397-08002B2CF9AE}" pid="6" name="Objective-CreationStamp">
    <vt:filetime>2016-09-04T22:13:26Z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>
    </vt:lpwstr>
  </property>
  <property fmtid="{D5CDD505-2E9C-101B-9397-08002B2CF9AE}" pid="10" name="Objective-ModificationStamp">
    <vt:filetime>2016-09-04T22:13:33Z</vt:filetime>
  </property>
  <property fmtid="{D5CDD505-2E9C-101B-9397-08002B2CF9AE}" pid="11" name="Objective-Owner">
    <vt:lpwstr>Hannah Baldry</vt:lpwstr>
  </property>
  <property fmtid="{D5CDD505-2E9C-101B-9397-08002B2CF9AE}" pid="12" name="Objective-Path">
    <vt:lpwstr>Objective Global Folder:Transport for NSW File Plan (For assistance email: tss.infoservices@transport.nsw.gov.au):Customer Services:Public Affairs:Industry &amp; Stakeholder Engagement:Industry Engagement:Infrastructure &amp; Services Industry Briefing 2016:</vt:lpwstr>
  </property>
  <property fmtid="{D5CDD505-2E9C-101B-9397-08002B2CF9AE}" pid="13" name="Objective-Parent">
    <vt:lpwstr>Infrastructure &amp; Services Industry Briefing 2016</vt:lpwstr>
  </property>
  <property fmtid="{D5CDD505-2E9C-101B-9397-08002B2CF9AE}" pid="14" name="Objective-State">
    <vt:lpwstr>Being Drafted</vt:lpwstr>
  </property>
  <property fmtid="{D5CDD505-2E9C-101B-9397-08002B2CF9AE}" pid="15" name="Objective-Version">
    <vt:lpwstr>0.1</vt:lpwstr>
  </property>
  <property fmtid="{D5CDD505-2E9C-101B-9397-08002B2CF9AE}" pid="16" name="Objective-VersionNumber">
    <vt:i4>1</vt:i4>
  </property>
  <property fmtid="{D5CDD505-2E9C-101B-9397-08002B2CF9AE}" pid="17" name="Objective-VersionComment">
    <vt:lpwstr>First version</vt:lpwstr>
  </property>
  <property fmtid="{D5CDD505-2E9C-101B-9397-08002B2CF9AE}" pid="18" name="Objective-FileNumber">
    <vt:lpwstr>
    </vt:lpwstr>
  </property>
  <property fmtid="{D5CDD505-2E9C-101B-9397-08002B2CF9AE}" pid="19" name="Objective-Classification">
    <vt:lpwstr>[Inherited - none]</vt:lpwstr>
  </property>
  <property fmtid="{D5CDD505-2E9C-101B-9397-08002B2CF9AE}" pid="20" name="Objective-Caveats">
    <vt:lpwstr>
    </vt:lpwstr>
  </property>
  <property fmtid="{D5CDD505-2E9C-101B-9397-08002B2CF9AE}" pid="21" name="Objective-Document Type [system]">
    <vt:lpwstr>
    </vt:lpwstr>
  </property>
  <property fmtid="{D5CDD505-2E9C-101B-9397-08002B2CF9AE}" pid="22" name="Objective-Author Name [system]">
    <vt:lpwstr>
    </vt:lpwstr>
  </property>
  <property fmtid="{D5CDD505-2E9C-101B-9397-08002B2CF9AE}" pid="23" name="Objective-Author Date [system]">
    <vt:lpwstr>
    </vt:lpwstr>
  </property>
  <property fmtid="{D5CDD505-2E9C-101B-9397-08002B2CF9AE}" pid="24" name="Objective-Document Description [system]">
    <vt:lpwstr>
    </vt:lpwstr>
  </property>
  <property fmtid="{D5CDD505-2E9C-101B-9397-08002B2CF9AE}" pid="25" name="Objective-Sender's Reference [system]">
    <vt:lpwstr>
    </vt:lpwstr>
  </property>
  <property fmtid="{D5CDD505-2E9C-101B-9397-08002B2CF9AE}" pid="26" name="Objective-Correspondence Type [system]">
    <vt:lpwstr>
    </vt:lpwstr>
  </property>
  <property fmtid="{D5CDD505-2E9C-101B-9397-08002B2CF9AE}" pid="27" name="Objective-Agency/Division Assigned [system]">
    <vt:lpwstr>
    </vt:lpwstr>
  </property>
  <property fmtid="{D5CDD505-2E9C-101B-9397-08002B2CF9AE}" pid="28" name="Objective-Recipient [system]">
    <vt:lpwstr>
    </vt:lpwstr>
  </property>
  <property fmtid="{D5CDD505-2E9C-101B-9397-08002B2CF9AE}" pid="29" name="Objective-TfNSW Response Due Date [system]">
    <vt:lpwstr>
    </vt:lpwstr>
  </property>
  <property fmtid="{D5CDD505-2E9C-101B-9397-08002B2CF9AE}" pid="30" name="Objective-TfNSW Response Sent Date [system]">
    <vt:lpwstr>
    </vt:lpwstr>
  </property>
  <property fmtid="{D5CDD505-2E9C-101B-9397-08002B2CF9AE}" pid="31" name="Objective-Reply to TNSW Due Date [system]">
    <vt:lpwstr>
    </vt:lpwstr>
  </property>
  <property fmtid="{D5CDD505-2E9C-101B-9397-08002B2CF9AE}" pid="32" name="Objective-Reply to TNSW Received Date [system]">
    <vt:lpwstr>
    </vt:lpwstr>
  </property>
</Properties>
</file>