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1" r:id="rId2"/>
    <p:sldId id="297" r:id="rId3"/>
    <p:sldId id="298" r:id="rId4"/>
    <p:sldId id="299" r:id="rId5"/>
  </p:sldIdLst>
  <p:sldSz cx="9144000" cy="6858000" type="screen4x3"/>
  <p:notesSz cx="6858000" cy="9144000"/>
  <p:defaultTextStyle>
    <a:defPPr>
      <a:defRPr lang="en-AU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ils, Shaun" initials="JS" lastIdx="1" clrIdx="0"/>
  <p:cmAuthor id="1" name="Robert Shouldice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A3"/>
    <a:srgbClr val="FFE4CD"/>
    <a:srgbClr val="FFE8DE"/>
    <a:srgbClr val="FFF0E2"/>
    <a:srgbClr val="FFD401"/>
    <a:srgbClr val="666666"/>
    <a:srgbClr val="DF4C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60" autoAdjust="0"/>
  </p:normalViewPr>
  <p:slideViewPr>
    <p:cSldViewPr snapToGrid="0" snapToObjects="1">
      <p:cViewPr>
        <p:scale>
          <a:sx n="60" d="100"/>
          <a:sy n="60" d="100"/>
        </p:scale>
        <p:origin x="-3132" y="-10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3" d="100"/>
          <a:sy n="63" d="100"/>
        </p:scale>
        <p:origin x="-2680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58333333333299"/>
          <c:y val="0.10625"/>
          <c:w val="0.57291666666666696"/>
          <c:h val="0.85937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explosion val="8"/>
            <c:spPr>
              <a:solidFill>
                <a:schemeClr val="accent1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150</c:v>
                </c:pt>
                <c:pt idx="1">
                  <c:v>450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6B4C78F-0B7F-43F9-A8D5-CACC5FB37845}" type="datetime1">
              <a:rPr lang="en-AU"/>
              <a:pPr>
                <a:defRPr/>
              </a:pPr>
              <a:t>1/03/2016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2CEFA2B-CE27-45FB-A8AE-A5E035149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495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2E947F-4A59-46EB-BC85-FFE252C9D85D}" type="datetime1">
              <a:rPr lang="en-AU"/>
              <a:pPr>
                <a:defRPr/>
              </a:pPr>
              <a:t>1/03/2016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noProof="0" smtClean="0"/>
              <a:t>Click to edit Master text styles</a:t>
            </a:r>
          </a:p>
          <a:p>
            <a:pPr lvl="1"/>
            <a:r>
              <a:rPr lang="en-AU" altLang="en-US" noProof="0" smtClean="0"/>
              <a:t>Second level</a:t>
            </a:r>
          </a:p>
          <a:p>
            <a:pPr lvl="2"/>
            <a:r>
              <a:rPr lang="en-AU" altLang="en-US" noProof="0" smtClean="0"/>
              <a:t>Third level</a:t>
            </a:r>
          </a:p>
          <a:p>
            <a:pPr lvl="3"/>
            <a:r>
              <a:rPr lang="en-AU" altLang="en-US" noProof="0" smtClean="0"/>
              <a:t>Fourth level</a:t>
            </a:r>
          </a:p>
          <a:p>
            <a:pPr lvl="4"/>
            <a:r>
              <a:rPr lang="en-AU" alt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9B2041-67B7-4B2A-8BAE-7A0775007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692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BCC2FE-4144-43BA-AC2A-890BD24654F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AU" altLang="en-US" b="1" dirty="0" smtClean="0"/>
              <a:t>Supporting notes for Ross </a:t>
            </a:r>
            <a:r>
              <a:rPr lang="en-AU" altLang="en-US" b="1" dirty="0" err="1" smtClean="0"/>
              <a:t>Pedley</a:t>
            </a:r>
            <a:endParaRPr lang="en-AU" altLang="en-US" b="1" dirty="0" smtClean="0"/>
          </a:p>
          <a:p>
            <a:pPr eaLnBrk="1" hangingPunct="1"/>
            <a:r>
              <a:rPr lang="en-AU" altLang="en-US" b="0" dirty="0" smtClean="0"/>
              <a:t>Building on the Vision and</a:t>
            </a:r>
            <a:r>
              <a:rPr lang="en-AU" altLang="en-US" b="0" baseline="0" dirty="0" smtClean="0"/>
              <a:t> Strategy from Rob’s presentation – the principles that guide our actions in delivering a good customer service organisation</a:t>
            </a:r>
            <a:endParaRPr lang="en-AU" alt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7316B4-F3A5-4C73-8F22-BC669C31D4A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6FD3D-90EB-C343-BD1B-2F475C9641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37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6FD3D-90EB-C343-BD1B-2F475C9641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75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693664"/>
          </a:xfrm>
          <a:prstGeom prst="rect">
            <a:avLst/>
          </a:prstGeom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6040438"/>
            <a:ext cx="215106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2710"/>
            <a:ext cx="7772400" cy="678722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DF4C1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44391"/>
            <a:ext cx="7772400" cy="468189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086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NSW Trains PowerPoint Template-to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30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6040438"/>
            <a:ext cx="215106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0814"/>
            <a:ext cx="8229600" cy="9614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0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NSW Trains PowerPoint Template-to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0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0814"/>
            <a:ext cx="8229600" cy="9614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375" y="5964238"/>
            <a:ext cx="215106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0815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NSW Trains PowerPoint Template-to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6040438"/>
            <a:ext cx="215106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26745"/>
            <a:ext cx="7772400" cy="1470025"/>
          </a:xfrm>
        </p:spPr>
        <p:txBody>
          <a:bodyPr>
            <a:normAutofit/>
          </a:bodyPr>
          <a:lstStyle>
            <a:lvl1pPr algn="ctr">
              <a:defRPr sz="4200">
                <a:solidFill>
                  <a:srgbClr val="DF4C1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8252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90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NSW Trains PowerPoint Template-to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020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NSW Trains PowerPoint Template-to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1287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DF4C1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263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1287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DF4C1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263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52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NSW Trains PowerPoint Template-to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6180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nal slid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64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36588"/>
            <a:ext cx="82296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AU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AU" altLang="en-US" smtClean="0"/>
          </a:p>
        </p:txBody>
      </p:sp>
      <p:sp>
        <p:nvSpPr>
          <p:cNvPr id="1028" name="TextBox 11"/>
          <p:cNvSpPr txBox="1">
            <a:spLocks noChangeArrowheads="1"/>
          </p:cNvSpPr>
          <p:nvPr/>
        </p:nvSpPr>
        <p:spPr bwMode="auto">
          <a:xfrm>
            <a:off x="457200" y="6291263"/>
            <a:ext cx="2605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718C6AE-0CE7-4E25-9C08-DBF46D47AFFA}" type="slidenum">
              <a:rPr lang="en-AU" altLang="en-US" sz="1200" smtClean="0">
                <a:solidFill>
                  <a:srgbClr val="7F7F7F"/>
                </a:solidFill>
              </a:rPr>
              <a:pPr eaLnBrk="1" hangingPunct="1">
                <a:defRPr/>
              </a:pPr>
              <a:t>‹#›</a:t>
            </a:fld>
            <a:endParaRPr lang="en-AU" altLang="en-US" sz="1200" smtClean="0">
              <a:solidFill>
                <a:srgbClr val="7F7F7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666666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66666"/>
          </a:solidFill>
          <a:latin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66666"/>
          </a:solidFill>
          <a:latin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66666"/>
          </a:solidFill>
          <a:latin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66666"/>
          </a:solidFill>
          <a:latin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66666"/>
          </a:solidFill>
          <a:latin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66666"/>
          </a:solidFill>
          <a:latin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66666"/>
          </a:solidFill>
          <a:latin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66666"/>
          </a:solidFill>
          <a:latin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19099" y="203200"/>
            <a:ext cx="8520363" cy="1440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Ross </a:t>
            </a:r>
            <a:r>
              <a:rPr lang="en-AU" dirty="0" err="1" smtClean="0"/>
              <a:t>Pedley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i="1" dirty="0">
                <a:solidFill>
                  <a:schemeClr val="bg1">
                    <a:lumMod val="85000"/>
                  </a:schemeClr>
                </a:solidFill>
              </a:rPr>
              <a:t>Director, Finance and IT, NSW </a:t>
            </a:r>
            <a:r>
              <a:rPr lang="en-US" altLang="en-US" i="1" dirty="0" err="1" smtClean="0">
                <a:solidFill>
                  <a:schemeClr val="bg1">
                    <a:lumMod val="85000"/>
                  </a:schemeClr>
                </a:solidFill>
              </a:rPr>
              <a:t>TrainLink</a:t>
            </a:r>
            <a:endParaRPr lang="en-US" altLang="en-US" sz="2700" dirty="0"/>
          </a:p>
        </p:txBody>
      </p:sp>
    </p:spTree>
    <p:extLst>
      <p:ext uri="{BB962C8B-B14F-4D97-AF65-F5344CB8AC3E}">
        <p14:creationId xmlns:p14="http://schemas.microsoft.com/office/powerpoint/2010/main" val="6931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68697" y="4704205"/>
            <a:ext cx="5707315" cy="5106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AU" sz="1400" b="1" dirty="0">
                <a:solidFill>
                  <a:srgbClr val="000000"/>
                </a:solidFill>
                <a:latin typeface="Arial"/>
              </a:rPr>
              <a:t>We listen and share our knowledge with our customers</a:t>
            </a:r>
          </a:p>
        </p:txBody>
      </p:sp>
      <p:sp>
        <p:nvSpPr>
          <p:cNvPr id="6" name="Rectangle 5"/>
          <p:cNvSpPr/>
          <p:nvPr/>
        </p:nvSpPr>
        <p:spPr>
          <a:xfrm>
            <a:off x="3068695" y="3345189"/>
            <a:ext cx="5707315" cy="5106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AU" sz="1400" b="1" dirty="0">
                <a:solidFill>
                  <a:srgbClr val="000000"/>
                </a:solidFill>
                <a:latin typeface="Arial"/>
              </a:rPr>
              <a:t>We take action so everyone gets where they are going safely</a:t>
            </a:r>
          </a:p>
        </p:txBody>
      </p:sp>
      <p:sp>
        <p:nvSpPr>
          <p:cNvPr id="7" name="Rectangle 6"/>
          <p:cNvSpPr/>
          <p:nvPr/>
        </p:nvSpPr>
        <p:spPr>
          <a:xfrm>
            <a:off x="3068696" y="4027969"/>
            <a:ext cx="5707315" cy="5106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AU" sz="1400" b="1" dirty="0">
                <a:solidFill>
                  <a:srgbClr val="000000"/>
                </a:solidFill>
                <a:latin typeface="Arial"/>
              </a:rPr>
              <a:t>We know ‘being there’ for our customers makes a difference</a:t>
            </a:r>
          </a:p>
        </p:txBody>
      </p:sp>
      <p:sp>
        <p:nvSpPr>
          <p:cNvPr id="8" name="Rectangle 7"/>
          <p:cNvSpPr/>
          <p:nvPr/>
        </p:nvSpPr>
        <p:spPr>
          <a:xfrm>
            <a:off x="3068694" y="2689439"/>
            <a:ext cx="5707315" cy="5106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AU" sz="1400" b="1" dirty="0">
                <a:solidFill>
                  <a:srgbClr val="000000"/>
                </a:solidFill>
                <a:latin typeface="Arial"/>
              </a:rPr>
              <a:t>We value each other and actively work together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7244" y="4704204"/>
            <a:ext cx="2462156" cy="510639"/>
          </a:xfrm>
          <a:prstGeom prst="rect">
            <a:avLst/>
          </a:prstGeom>
          <a:solidFill>
            <a:schemeClr val="accent1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1600" b="1" dirty="0" smtClean="0">
                <a:solidFill>
                  <a:srgbClr val="FFFFFF"/>
                </a:solidFill>
                <a:latin typeface="Arial"/>
              </a:rPr>
              <a:t>IN THE KNOW</a:t>
            </a:r>
            <a:endParaRPr lang="en-AU" sz="1600" b="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7244" y="3345190"/>
            <a:ext cx="2462156" cy="510639"/>
          </a:xfrm>
          <a:prstGeom prst="rect">
            <a:avLst/>
          </a:prstGeom>
          <a:solidFill>
            <a:schemeClr val="accent1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1600" b="1" dirty="0" smtClean="0">
                <a:solidFill>
                  <a:srgbClr val="FFFFFF"/>
                </a:solidFill>
                <a:latin typeface="Arial"/>
              </a:rPr>
              <a:t>CHOOSE SAFETY</a:t>
            </a:r>
            <a:endParaRPr lang="en-AU" sz="1600" b="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2142" y="4022251"/>
            <a:ext cx="2462156" cy="510639"/>
          </a:xfrm>
          <a:prstGeom prst="rect">
            <a:avLst/>
          </a:prstGeom>
          <a:solidFill>
            <a:schemeClr val="accent1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1600" b="1" dirty="0" smtClean="0">
                <a:solidFill>
                  <a:srgbClr val="FFFFFF"/>
                </a:solidFill>
                <a:latin typeface="Arial"/>
              </a:rPr>
              <a:t>PRESENCE</a:t>
            </a:r>
            <a:endParaRPr lang="en-AU" sz="1600" b="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7244" y="2689438"/>
            <a:ext cx="2462156" cy="510639"/>
          </a:xfrm>
          <a:prstGeom prst="rect">
            <a:avLst/>
          </a:prstGeom>
          <a:solidFill>
            <a:schemeClr val="accent1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1600" b="1" dirty="0" smtClean="0">
                <a:solidFill>
                  <a:srgbClr val="FFFFFF"/>
                </a:solidFill>
                <a:latin typeface="Arial"/>
              </a:rPr>
              <a:t>ONE TEAM</a:t>
            </a:r>
            <a:endParaRPr lang="en-AU" sz="1600" b="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68698" y="5384303"/>
            <a:ext cx="5707315" cy="5106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AU" sz="1400" b="1" dirty="0">
                <a:solidFill>
                  <a:srgbClr val="000000"/>
                </a:solidFill>
                <a:latin typeface="Arial"/>
              </a:rPr>
              <a:t>We find and deliver flexible solutions for our customers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47244" y="5384303"/>
            <a:ext cx="2462156" cy="510639"/>
          </a:xfrm>
          <a:prstGeom prst="rect">
            <a:avLst/>
          </a:prstGeom>
          <a:solidFill>
            <a:schemeClr val="accent1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1600" b="1" dirty="0" smtClean="0">
                <a:solidFill>
                  <a:srgbClr val="FFFFFF"/>
                </a:solidFill>
                <a:latin typeface="Arial"/>
              </a:rPr>
              <a:t>OWN THE SOLUTION</a:t>
            </a:r>
            <a:endParaRPr lang="en-AU" sz="1600" b="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1862" y="1229930"/>
            <a:ext cx="7823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180" fontAlgn="base">
              <a:spcBef>
                <a:spcPct val="0"/>
              </a:spcBef>
              <a:spcAft>
                <a:spcPct val="0"/>
              </a:spcAft>
              <a:tabLst>
                <a:tab pos="446088" algn="l"/>
              </a:tabLst>
              <a:defRPr/>
            </a:pPr>
            <a:r>
              <a:rPr lang="en-AU" sz="2000" kern="0" dirty="0" smtClean="0">
                <a:solidFill>
                  <a:srgbClr val="000000"/>
                </a:solidFill>
                <a:latin typeface="Arial" charset="0"/>
              </a:rPr>
              <a:t>We connect people and communities throughout NSW….</a:t>
            </a:r>
          </a:p>
          <a:p>
            <a:pPr algn="ctr" defTabSz="914180" fontAlgn="base">
              <a:spcBef>
                <a:spcPct val="0"/>
              </a:spcBef>
              <a:spcAft>
                <a:spcPct val="0"/>
              </a:spcAft>
              <a:tabLst>
                <a:tab pos="446088" algn="l"/>
              </a:tabLst>
              <a:defRPr/>
            </a:pPr>
            <a:r>
              <a:rPr lang="en-AU" sz="2000" kern="0" dirty="0" smtClean="0">
                <a:solidFill>
                  <a:srgbClr val="000000"/>
                </a:solidFill>
                <a:latin typeface="Arial" charset="0"/>
              </a:rPr>
              <a:t>People choose us because we are a better way to go</a:t>
            </a:r>
            <a:endParaRPr lang="en-AU" sz="2000" kern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20793" y="-47898"/>
            <a:ext cx="4223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AU" sz="3600" b="1" dirty="0" smtClean="0">
                <a:solidFill>
                  <a:srgbClr val="FFFFFF"/>
                </a:solidFill>
                <a:latin typeface="Arial" charset="0"/>
              </a:rPr>
              <a:t>Our principles</a:t>
            </a:r>
            <a:endParaRPr lang="en-AU" sz="36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0" name="Title 5"/>
          <p:cNvSpPr>
            <a:spLocks noGrp="1"/>
          </p:cNvSpPr>
          <p:nvPr>
            <p:ph type="title"/>
          </p:nvPr>
        </p:nvSpPr>
        <p:spPr>
          <a:xfrm>
            <a:off x="457200" y="783214"/>
            <a:ext cx="8229600" cy="96148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2800" dirty="0" smtClean="0"/>
              <a:t>Customers at the centre of NSW </a:t>
            </a:r>
            <a:r>
              <a:rPr lang="en-AU" sz="2800" dirty="0" err="1" smtClean="0"/>
              <a:t>TrainLink</a:t>
            </a:r>
            <a:endParaRPr lang="en-A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-1" y="2078961"/>
            <a:ext cx="9144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 smtClean="0">
                <a:solidFill>
                  <a:schemeClr val="accent1"/>
                </a:solidFill>
                <a:latin typeface="Segoe Print" pitchFamily="2" charset="0"/>
              </a:rPr>
              <a:t>Our principles</a:t>
            </a:r>
            <a:endParaRPr lang="en-GB" sz="2400" b="1" dirty="0">
              <a:solidFill>
                <a:schemeClr val="accent1"/>
              </a:solidFill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40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0134" y="-54429"/>
            <a:ext cx="7653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FFFFFF"/>
                </a:solidFill>
                <a:latin typeface="Arial" charset="0"/>
              </a:rPr>
              <a:t>Summary of </a:t>
            </a:r>
            <a:r>
              <a:rPr lang="en-US" sz="3600" b="1" dirty="0" smtClean="0">
                <a:solidFill>
                  <a:srgbClr val="FFFFFF"/>
                </a:solidFill>
                <a:latin typeface="Arial" charset="0"/>
              </a:rPr>
              <a:t>spend</a:t>
            </a:r>
            <a:endParaRPr lang="en-AU" sz="3600" b="1" dirty="0">
              <a:solidFill>
                <a:srgbClr val="FFFFFF"/>
              </a:solidFill>
              <a:latin typeface="Arial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987192175"/>
              </p:ext>
            </p:extLst>
          </p:nvPr>
        </p:nvGraphicFramePr>
        <p:xfrm>
          <a:off x="1752928" y="1317685"/>
          <a:ext cx="5809785" cy="4030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861547"/>
            <a:ext cx="91440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3600" b="1" dirty="0" smtClean="0">
                <a:solidFill>
                  <a:schemeClr val="bg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$600M </a:t>
            </a:r>
            <a:r>
              <a:rPr lang="en-AU" sz="2800" b="1" dirty="0" smtClean="0">
                <a:solidFill>
                  <a:schemeClr val="bg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/ year spent on</a:t>
            </a: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non labour expenditure</a:t>
            </a:r>
            <a:endParaRPr lang="en-GB" sz="2000" dirty="0">
              <a:solidFill>
                <a:schemeClr val="bg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23053" y="3646016"/>
            <a:ext cx="1778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 smtClean="0">
                <a:solidFill>
                  <a:schemeClr val="accent2">
                    <a:lumMod val="50000"/>
                  </a:schemeClr>
                </a:solidFill>
              </a:rPr>
              <a:t>$450M</a:t>
            </a:r>
            <a:endParaRPr lang="en-GB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57821" y="2626706"/>
            <a:ext cx="1624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 smtClean="0">
                <a:solidFill>
                  <a:schemeClr val="bg1"/>
                </a:solidFill>
              </a:rPr>
              <a:t>$150M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6119" y="2831810"/>
            <a:ext cx="2055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 smtClean="0">
                <a:solidFill>
                  <a:schemeClr val="accent2">
                    <a:lumMod val="75000"/>
                  </a:schemeClr>
                </a:solidFill>
              </a:rPr>
              <a:t>Spend with other agencies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 flipV="1">
            <a:off x="2245102" y="3191032"/>
            <a:ext cx="840081" cy="543134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09318" y="1860171"/>
            <a:ext cx="2289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Spend with external suppliers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5824634" y="2230249"/>
            <a:ext cx="840080" cy="22629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984918" y="5510920"/>
            <a:ext cx="5025177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AU" i="1" dirty="0"/>
              <a:t>Several major projects are managed by </a:t>
            </a:r>
            <a:r>
              <a:rPr lang="en-AU" i="1" dirty="0" smtClean="0"/>
              <a:t>NSW TrainLink </a:t>
            </a:r>
            <a:r>
              <a:rPr lang="en-AU" i="1" dirty="0"/>
              <a:t>with the expense incurred with </a:t>
            </a:r>
            <a:r>
              <a:rPr lang="en-AU" i="1" dirty="0" err="1" smtClean="0"/>
              <a:t>TfNSW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81983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253068" y="-54429"/>
            <a:ext cx="7890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FFFFFF"/>
                </a:solidFill>
                <a:latin typeface="Arial" charset="0"/>
              </a:rPr>
              <a:t>Projects Driving Change</a:t>
            </a:r>
            <a:endParaRPr lang="en-US" sz="3600" b="1" dirty="0">
              <a:solidFill>
                <a:srgbClr val="FFFFFF"/>
              </a:solidFill>
              <a:latin typeface="Arial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338019"/>
              </p:ext>
            </p:extLst>
          </p:nvPr>
        </p:nvGraphicFramePr>
        <p:xfrm>
          <a:off x="521500" y="745345"/>
          <a:ext cx="8116203" cy="5268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9683"/>
                <a:gridCol w="535304"/>
                <a:gridCol w="535304"/>
                <a:gridCol w="535304"/>
                <a:gridCol w="535304"/>
                <a:gridCol w="535304"/>
              </a:tblGrid>
              <a:tr h="12447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300" dirty="0" smtClean="0"/>
                        <a:t>CUSTOMER</a:t>
                      </a:r>
                      <a:endParaRPr lang="en-GB" sz="13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300" dirty="0" smtClean="0"/>
                        <a:t>SAFETY</a:t>
                      </a:r>
                      <a:endParaRPr lang="en-GB" sz="13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300" dirty="0" smtClean="0"/>
                        <a:t>PEOPLE</a:t>
                      </a:r>
                      <a:endParaRPr lang="en-GB" sz="13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300" dirty="0" smtClean="0"/>
                        <a:t>COMMERCIAL</a:t>
                      </a:r>
                      <a:endParaRPr lang="en-GB" sz="13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aseline="0" dirty="0" smtClean="0">
                          <a:solidFill>
                            <a:schemeClr val="bg2"/>
                          </a:solidFill>
                        </a:rPr>
                        <a:t>TRANSPORT CLUSTER</a:t>
                      </a:r>
                      <a:endParaRPr lang="en-GB" sz="1300" dirty="0">
                        <a:solidFill>
                          <a:schemeClr val="bg2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07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V-Set safety enhancement package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807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ERP implementation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5807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Customer Experience Rebranding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807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Regional CCTV, Help Points with supporting infrastructure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807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Regional real time service info for coaches &amp; trains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807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Train deep cleaning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807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Endeavour &amp; </a:t>
                      </a:r>
                      <a:r>
                        <a:rPr lang="en-GB" sz="1600" dirty="0" err="1" smtClean="0"/>
                        <a:t>Xplorer</a:t>
                      </a:r>
                      <a:r>
                        <a:rPr lang="en-GB" sz="1600" dirty="0" smtClean="0"/>
                        <a:t> Fleet Upgrade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807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Personal safety cameras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807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Ride and Track condition monitoring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80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On platform customer information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80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/>
                        <a:t>Panel for emergency and pre-planned coach services</a:t>
                      </a:r>
                      <a:endParaRPr lang="en-GB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06752" y="1425375"/>
            <a:ext cx="5452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 smtClean="0">
                <a:latin typeface="Segoe Print" pitchFamily="2" charset="0"/>
              </a:rPr>
              <a:t>Major programmes and projects</a:t>
            </a:r>
            <a:endParaRPr lang="en-GB" sz="1400" b="1" dirty="0"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96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SWTrainLink-ppt-template (1)">
  <a:themeElements>
    <a:clrScheme name="NSW Trains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F4C1D"/>
      </a:accent1>
      <a:accent2>
        <a:srgbClr val="FBBA00"/>
      </a:accent2>
      <a:accent3>
        <a:srgbClr val="FFFFFF"/>
      </a:accent3>
      <a:accent4>
        <a:srgbClr val="000000"/>
      </a:accent4>
      <a:accent5>
        <a:srgbClr val="666666"/>
      </a:accent5>
      <a:accent6>
        <a:srgbClr val="EDEDED"/>
      </a:accent6>
      <a:hlink>
        <a:srgbClr val="F28E00"/>
      </a:hlink>
      <a:folHlink>
        <a:srgbClr val="F28E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NSWTrainLink-ppt-template (1)</Template>
  <TotalTime>991</TotalTime>
  <Words>228</Words>
  <Application>Microsoft Office PowerPoint</Application>
  <PresentationFormat>On-screen Show (4:3)</PresentationFormat>
  <Paragraphs>47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NSWTrainLink-ppt-template (1)</vt:lpstr>
      <vt:lpstr>Ross Pedley Director, Finance and IT, NSW TrainLink</vt:lpstr>
      <vt:lpstr>Customers at the centre of NSW TrainLink</vt:lpstr>
      <vt:lpstr>PowerPoint Presentation</vt:lpstr>
      <vt:lpstr>PowerPoint Presentation</vt:lpstr>
    </vt:vector>
  </TitlesOfParts>
  <Company>TfNSW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DIMOVSKI, SYLVIA</dc:creator>
  <cp:lastModifiedBy>CHEHADE, Marie</cp:lastModifiedBy>
  <cp:revision>123</cp:revision>
  <dcterms:created xsi:type="dcterms:W3CDTF">2015-10-22T03:12:47Z</dcterms:created>
  <dcterms:modified xsi:type="dcterms:W3CDTF">2016-03-01T05:17:56Z</dcterms:modified>
</cp:coreProperties>
</file>