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0" r:id="rId2"/>
    <p:sldId id="293" r:id="rId3"/>
    <p:sldId id="294" r:id="rId4"/>
    <p:sldId id="295" r:id="rId5"/>
    <p:sldId id="296" r:id="rId6"/>
  </p:sldIdLst>
  <p:sldSz cx="9144000" cy="6858000" type="screen4x3"/>
  <p:notesSz cx="6858000" cy="9144000"/>
  <p:defaultTextStyle>
    <a:defPPr>
      <a:defRPr lang="en-AU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ils, Shaun" initials="JS" lastIdx="1" clrIdx="0"/>
  <p:cmAuthor id="1" name="Robert Shouldice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A3"/>
    <a:srgbClr val="FFE4CD"/>
    <a:srgbClr val="FFE8DE"/>
    <a:srgbClr val="FFF0E2"/>
    <a:srgbClr val="FFD401"/>
    <a:srgbClr val="666666"/>
    <a:srgbClr val="DF4C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960" autoAdjust="0"/>
  </p:normalViewPr>
  <p:slideViewPr>
    <p:cSldViewPr snapToGrid="0" snapToObjects="1">
      <p:cViewPr>
        <p:scale>
          <a:sx n="60" d="100"/>
          <a:sy n="60" d="100"/>
        </p:scale>
        <p:origin x="-3084" y="-10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3" d="100"/>
          <a:sy n="63" d="100"/>
        </p:scale>
        <p:origin x="-2680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6B4C78F-0B7F-43F9-A8D5-CACC5FB37845}" type="datetime1">
              <a:rPr lang="en-AU"/>
              <a:pPr>
                <a:defRPr/>
              </a:pPr>
              <a:t>1/03/2016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2CEFA2B-CE27-45FB-A8AE-A5E035149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495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2E947F-4A59-46EB-BC85-FFE252C9D85D}" type="datetime1">
              <a:rPr lang="en-AU"/>
              <a:pPr>
                <a:defRPr/>
              </a:pPr>
              <a:t>1/03/2016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noProof="0" smtClean="0"/>
              <a:t>Click to edit Master text styles</a:t>
            </a:r>
          </a:p>
          <a:p>
            <a:pPr lvl="1"/>
            <a:r>
              <a:rPr lang="en-AU" altLang="en-US" noProof="0" smtClean="0"/>
              <a:t>Second level</a:t>
            </a:r>
          </a:p>
          <a:p>
            <a:pPr lvl="2"/>
            <a:r>
              <a:rPr lang="en-AU" altLang="en-US" noProof="0" smtClean="0"/>
              <a:t>Third level</a:t>
            </a:r>
          </a:p>
          <a:p>
            <a:pPr lvl="3"/>
            <a:r>
              <a:rPr lang="en-AU" altLang="en-US" noProof="0" smtClean="0"/>
              <a:t>Fourth level</a:t>
            </a:r>
          </a:p>
          <a:p>
            <a:pPr lvl="4"/>
            <a:r>
              <a:rPr lang="en-AU" alt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9B2041-67B7-4B2A-8BAE-7A0775007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692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BCC2FE-4144-43BA-AC2A-890BD24654F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altLang="en-US" b="1" dirty="0" smtClean="0"/>
              <a:t>Supporting</a:t>
            </a:r>
            <a:r>
              <a:rPr lang="en-AU" altLang="en-US" b="1" baseline="0" dirty="0" smtClean="0"/>
              <a:t> n</a:t>
            </a:r>
            <a:r>
              <a:rPr lang="en-AU" altLang="en-US" b="1" dirty="0" smtClean="0"/>
              <a:t>otes for Rob Mason:</a:t>
            </a:r>
          </a:p>
          <a:p>
            <a:pPr marL="171450" indent="-171450" eaLnBrk="1" hangingPunct="1">
              <a:buFontTx/>
              <a:buChar char="-"/>
            </a:pPr>
            <a:r>
              <a:rPr lang="en-AU" altLang="en-US" dirty="0" smtClean="0"/>
              <a:t>NSW </a:t>
            </a:r>
            <a:r>
              <a:rPr lang="en-AU" altLang="en-US" dirty="0" err="1" smtClean="0"/>
              <a:t>TrainLink</a:t>
            </a:r>
            <a:r>
              <a:rPr lang="en-AU" altLang="en-US" dirty="0" smtClean="0"/>
              <a:t> only going for over 2 years</a:t>
            </a:r>
          </a:p>
          <a:p>
            <a:pPr marL="171450" indent="-171450" eaLnBrk="1" hangingPunct="1">
              <a:buFontTx/>
              <a:buChar char="-"/>
            </a:pPr>
            <a:r>
              <a:rPr lang="en-AU" altLang="en-US" dirty="0" smtClean="0"/>
              <a:t>Now</a:t>
            </a:r>
            <a:r>
              <a:rPr lang="en-AU" altLang="en-US" baseline="0" dirty="0" smtClean="0"/>
              <a:t> that we’re stabilised, we need to start to grow and increase patronage</a:t>
            </a:r>
          </a:p>
          <a:p>
            <a:pPr marL="171450" indent="-171450" eaLnBrk="1" hangingPunct="1">
              <a:buFontTx/>
              <a:buChar char="-"/>
            </a:pPr>
            <a:r>
              <a:rPr lang="en-AU" altLang="en-US" baseline="0" dirty="0" smtClean="0"/>
              <a:t>100,000 per day on average – 400,000 people impacted</a:t>
            </a:r>
          </a:p>
          <a:p>
            <a:pPr marL="171450" indent="-171450" eaLnBrk="1" hangingPunct="1">
              <a:buFontTx/>
              <a:buChar char="-"/>
            </a:pPr>
            <a:r>
              <a:rPr lang="en-AU" altLang="en-US" baseline="0" dirty="0" smtClean="0"/>
              <a:t>Big responsibility to the people of NSW</a:t>
            </a:r>
          </a:p>
          <a:p>
            <a:pPr marL="171450" indent="-171450" eaLnBrk="1" hangingPunct="1">
              <a:buFontTx/>
              <a:buChar char="-"/>
            </a:pPr>
            <a:r>
              <a:rPr lang="en-AU" altLang="en-US" baseline="0" dirty="0" smtClean="0"/>
              <a:t>Represent also a great opportunity</a:t>
            </a:r>
          </a:p>
          <a:p>
            <a:pPr marL="171450" indent="-171450" eaLnBrk="1" hangingPunct="1">
              <a:buFontTx/>
              <a:buChar char="-"/>
            </a:pPr>
            <a:r>
              <a:rPr lang="en-AU" altLang="en-US" baseline="0" dirty="0" smtClean="0"/>
              <a:t>As an example we are replace V-sets and the OSCARs, which means 3 things</a:t>
            </a:r>
          </a:p>
          <a:p>
            <a:pPr marL="685800" lvl="1" indent="-228600" eaLnBrk="1" hangingPunct="1">
              <a:buFont typeface="+mj-lt"/>
              <a:buAutoNum type="arabicPeriod"/>
            </a:pPr>
            <a:r>
              <a:rPr lang="en-AU" altLang="en-US" baseline="0" dirty="0" smtClean="0"/>
              <a:t>Modern facilities</a:t>
            </a:r>
          </a:p>
          <a:p>
            <a:pPr marL="685800" lvl="1" indent="-228600" eaLnBrk="1" hangingPunct="1">
              <a:buFont typeface="+mj-lt"/>
              <a:buAutoNum type="arabicPeriod"/>
            </a:pPr>
            <a:r>
              <a:rPr lang="en-AU" altLang="en-US" baseline="0" dirty="0" smtClean="0"/>
              <a:t>Modern trains</a:t>
            </a:r>
          </a:p>
          <a:p>
            <a:pPr marL="685800" lvl="1" indent="-228600" eaLnBrk="1" hangingPunct="1">
              <a:buFont typeface="+mj-lt"/>
              <a:buAutoNum type="arabicPeriod"/>
            </a:pPr>
            <a:r>
              <a:rPr lang="en-AU" altLang="en-US" baseline="0" dirty="0" smtClean="0"/>
              <a:t>Safe an secure facilities for our staff and customers</a:t>
            </a:r>
          </a:p>
          <a:p>
            <a:pPr marL="0" lvl="0" indent="0" eaLnBrk="1" hangingPunct="1">
              <a:buFontTx/>
              <a:buNone/>
            </a:pPr>
            <a:endParaRPr lang="en-AU" alt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7316B4-F3A5-4C73-8F22-BC669C31D4A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AU" altLang="en-US" b="1" dirty="0" smtClean="0"/>
              <a:t>Supporting</a:t>
            </a:r>
            <a:r>
              <a:rPr lang="en-AU" altLang="en-US" b="1" baseline="0" dirty="0" smtClean="0"/>
              <a:t> n</a:t>
            </a:r>
            <a:r>
              <a:rPr lang="en-AU" altLang="en-US" b="1" dirty="0" smtClean="0"/>
              <a:t>otes for Rob Mason:</a:t>
            </a:r>
          </a:p>
          <a:p>
            <a:pPr marL="171450" lvl="0" indent="-171450" eaLnBrk="1" hangingPunct="1">
              <a:buFontTx/>
              <a:buChar char="-"/>
            </a:pPr>
            <a:r>
              <a:rPr lang="en-AU" altLang="en-US" baseline="0" dirty="0" smtClean="0"/>
              <a:t>A lot of work went in to build the Lift and Build plan. It describes the steps NSWT are taking to ensure a vibrant and sustainable future for NSWT.</a:t>
            </a:r>
          </a:p>
          <a:p>
            <a:pPr marL="171450" lvl="0" indent="-171450" eaLnBrk="1" hangingPunct="1">
              <a:buFontTx/>
              <a:buChar char="-"/>
            </a:pPr>
            <a:endParaRPr lang="en-AU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7316B4-F3A5-4C73-8F22-BC669C31D4A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altLang="en-US" b="1" dirty="0" smtClean="0"/>
              <a:t>Supporting</a:t>
            </a:r>
            <a:r>
              <a:rPr lang="en-AU" altLang="en-US" b="1" baseline="0" dirty="0" smtClean="0"/>
              <a:t> n</a:t>
            </a:r>
            <a:r>
              <a:rPr lang="en-AU" altLang="en-US" b="1" dirty="0" smtClean="0"/>
              <a:t>otes for Rob Mason:</a:t>
            </a:r>
            <a:endParaRPr lang="en-AU" altLang="en-US" baseline="0" dirty="0" smtClean="0"/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AU" altLang="en-US" baseline="0" dirty="0" smtClean="0"/>
              <a:t>These are the 5 pillars of the ‘Lift and Build’ programme.</a:t>
            </a:r>
          </a:p>
          <a:p>
            <a:pPr marL="171450" lvl="0" indent="-171450" eaLnBrk="1" hangingPunct="1">
              <a:buFontTx/>
              <a:buChar char="-"/>
            </a:pPr>
            <a:r>
              <a:rPr lang="en-AU" altLang="en-US" baseline="0" dirty="0" smtClean="0"/>
              <a:t>To be a good customer service organisation means:</a:t>
            </a:r>
          </a:p>
          <a:p>
            <a:pPr marL="6858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AU" altLang="en-US" baseline="0" dirty="0" smtClean="0"/>
              <a:t>Grow the business with growth programs</a:t>
            </a:r>
          </a:p>
          <a:p>
            <a:pPr marL="685800" lvl="1" indent="-228600" eaLnBrk="1" hangingPunct="1">
              <a:buFont typeface="+mj-lt"/>
              <a:buAutoNum type="arabicPeriod"/>
            </a:pPr>
            <a:r>
              <a:rPr lang="en-AU" altLang="en-US" baseline="0" dirty="0" smtClean="0"/>
              <a:t>Safe and secure environment for staff and customers </a:t>
            </a:r>
          </a:p>
          <a:p>
            <a:pPr marL="6858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AU" altLang="en-US" baseline="0" dirty="0" smtClean="0"/>
              <a:t>Being customer orientated with an engaged workforce. People business moving people.</a:t>
            </a:r>
          </a:p>
          <a:p>
            <a:pPr marL="685800" lvl="1" indent="-228600" eaLnBrk="1" hangingPunct="1">
              <a:buFont typeface="+mj-lt"/>
              <a:buAutoNum type="arabicPeriod"/>
            </a:pPr>
            <a:r>
              <a:rPr lang="en-AU" altLang="en-US" baseline="0" dirty="0" smtClean="0"/>
              <a:t>Cost efficient and effective – Provide an affordable service for shareholders and customers</a:t>
            </a:r>
          </a:p>
          <a:p>
            <a:pPr marL="685800" lvl="1" indent="-228600" eaLnBrk="1" hangingPunct="1">
              <a:buFont typeface="+mj-lt"/>
              <a:buAutoNum type="arabicPeriod"/>
            </a:pPr>
            <a:r>
              <a:rPr lang="en-AU" altLang="en-US" baseline="0" dirty="0" smtClean="0"/>
              <a:t>Part of an integrated package – Part of the whole cluster.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6FD3D-90EB-C343-BD1B-2F475C9641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78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altLang="en-US" b="1" dirty="0" smtClean="0"/>
              <a:t>Supporting</a:t>
            </a:r>
            <a:r>
              <a:rPr lang="en-AU" altLang="en-US" b="1" baseline="0" dirty="0" smtClean="0"/>
              <a:t> n</a:t>
            </a:r>
            <a:r>
              <a:rPr lang="en-AU" altLang="en-US" b="1" dirty="0" smtClean="0"/>
              <a:t>otes for Rob Mason:</a:t>
            </a:r>
            <a:endParaRPr lang="en-AU" altLang="en-US" baseline="0" dirty="0" smtClean="0"/>
          </a:p>
          <a:p>
            <a:pPr marL="171450" lvl="0" indent="-171450" eaLnBrk="1" hangingPunct="1">
              <a:buFontTx/>
              <a:buChar char="-"/>
            </a:pPr>
            <a:r>
              <a:rPr lang="en-AU" altLang="en-US" baseline="0" dirty="0" smtClean="0"/>
              <a:t>Your stories and ideas are important in helping us to grow our business. Delivering success stories will help us bring it to life.</a:t>
            </a:r>
          </a:p>
          <a:p>
            <a:pPr marL="0" indent="0" eaLnBrk="1" hangingPunct="1">
              <a:buFontTx/>
              <a:buNone/>
            </a:pPr>
            <a:endParaRPr lang="en-AU" alt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6FD3D-90EB-C343-BD1B-2F475C96415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78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693664"/>
          </a:xfrm>
          <a:prstGeom prst="rect">
            <a:avLst/>
          </a:prstGeom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6040438"/>
            <a:ext cx="215106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2710"/>
            <a:ext cx="7772400" cy="678722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DF4C1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44391"/>
            <a:ext cx="7772400" cy="468189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086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NSW Trains PowerPoint Template-to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30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6040438"/>
            <a:ext cx="215106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0814"/>
            <a:ext cx="8229600" cy="9614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0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NSW Trains PowerPoint Template-to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30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0814"/>
            <a:ext cx="8229600" cy="9614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375" y="5964238"/>
            <a:ext cx="215106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0815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NSW Trains PowerPoint Template-to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6040438"/>
            <a:ext cx="215106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26745"/>
            <a:ext cx="7772400" cy="1470025"/>
          </a:xfrm>
        </p:spPr>
        <p:txBody>
          <a:bodyPr>
            <a:normAutofit/>
          </a:bodyPr>
          <a:lstStyle>
            <a:lvl1pPr algn="ctr">
              <a:defRPr sz="4200">
                <a:solidFill>
                  <a:srgbClr val="DF4C1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8252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90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NSW Trains PowerPoint Template-to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020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NSW Trains PowerPoint Template-to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1287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DF4C1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263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1287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DF4C1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263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52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NSW Trains PowerPoint Template-to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6180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nal slid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64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36588"/>
            <a:ext cx="82296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AU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AU" altLang="en-US" smtClean="0"/>
          </a:p>
        </p:txBody>
      </p:sp>
      <p:sp>
        <p:nvSpPr>
          <p:cNvPr id="1028" name="TextBox 11"/>
          <p:cNvSpPr txBox="1">
            <a:spLocks noChangeArrowheads="1"/>
          </p:cNvSpPr>
          <p:nvPr/>
        </p:nvSpPr>
        <p:spPr bwMode="auto">
          <a:xfrm>
            <a:off x="457200" y="6291263"/>
            <a:ext cx="26050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718C6AE-0CE7-4E25-9C08-DBF46D47AFFA}" type="slidenum">
              <a:rPr lang="en-AU" altLang="en-US" sz="1200" smtClean="0">
                <a:solidFill>
                  <a:srgbClr val="7F7F7F"/>
                </a:solidFill>
              </a:rPr>
              <a:pPr eaLnBrk="1" hangingPunct="1">
                <a:defRPr/>
              </a:pPr>
              <a:t>‹#›</a:t>
            </a:fld>
            <a:endParaRPr lang="en-AU" altLang="en-US" sz="1200" smtClean="0">
              <a:solidFill>
                <a:srgbClr val="7F7F7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666666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66666"/>
          </a:solidFill>
          <a:latin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66666"/>
          </a:solidFill>
          <a:latin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66666"/>
          </a:solidFill>
          <a:latin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66666"/>
          </a:solidFill>
          <a:latin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66666"/>
          </a:solidFill>
          <a:latin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66666"/>
          </a:solidFill>
          <a:latin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66666"/>
          </a:solidFill>
          <a:latin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66666"/>
          </a:solidFill>
          <a:latin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19100" y="203200"/>
            <a:ext cx="7772400" cy="1440000"/>
          </a:xfrm>
        </p:spPr>
        <p:txBody>
          <a:bodyPr>
            <a:normAutofit/>
          </a:bodyPr>
          <a:lstStyle/>
          <a:p>
            <a:r>
              <a:rPr lang="en-AU" dirty="0"/>
              <a:t>Rob Mason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i="1" dirty="0">
                <a:solidFill>
                  <a:schemeClr val="bg1">
                    <a:lumMod val="85000"/>
                  </a:schemeClr>
                </a:solidFill>
              </a:rPr>
              <a:t>Chief </a:t>
            </a:r>
            <a:r>
              <a:rPr lang="en-US" altLang="en-US" i="1" dirty="0" smtClean="0">
                <a:solidFill>
                  <a:schemeClr val="bg1">
                    <a:lumMod val="85000"/>
                  </a:schemeClr>
                </a:solidFill>
              </a:rPr>
              <a:t>Executive, NSW </a:t>
            </a:r>
            <a:r>
              <a:rPr lang="en-US" altLang="en-US" i="1" dirty="0" err="1" smtClean="0">
                <a:solidFill>
                  <a:schemeClr val="bg1">
                    <a:lumMod val="85000"/>
                  </a:schemeClr>
                </a:solidFill>
              </a:rPr>
              <a:t>TrainLink</a:t>
            </a:r>
            <a:endParaRPr lang="en-US" altLang="en-US" sz="2700" dirty="0"/>
          </a:p>
        </p:txBody>
      </p:sp>
    </p:spTree>
    <p:extLst>
      <p:ext uri="{BB962C8B-B14F-4D97-AF65-F5344CB8AC3E}">
        <p14:creationId xmlns:p14="http://schemas.microsoft.com/office/powerpoint/2010/main" val="381140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572933" y="0"/>
            <a:ext cx="5571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AU" sz="3600" b="1" dirty="0" smtClean="0">
                <a:solidFill>
                  <a:srgbClr val="FFFFFF"/>
                </a:solidFill>
                <a:latin typeface="Arial" charset="0"/>
              </a:rPr>
              <a:t>Our Vision and Purpose</a:t>
            </a:r>
            <a:endParaRPr lang="en-AU" sz="36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0" name="Title 5"/>
          <p:cNvSpPr>
            <a:spLocks noGrp="1"/>
          </p:cNvSpPr>
          <p:nvPr>
            <p:ph type="title"/>
          </p:nvPr>
        </p:nvSpPr>
        <p:spPr>
          <a:xfrm>
            <a:off x="457200" y="1057534"/>
            <a:ext cx="8229600" cy="96148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2800" dirty="0" smtClean="0"/>
              <a:t>Customers at the centre of NSW </a:t>
            </a:r>
            <a:r>
              <a:rPr lang="en-AU" sz="2800" dirty="0" err="1" smtClean="0"/>
              <a:t>TrainLink</a:t>
            </a:r>
            <a:endParaRPr lang="en-AU" sz="2800" dirty="0"/>
          </a:p>
        </p:txBody>
      </p:sp>
      <p:sp>
        <p:nvSpPr>
          <p:cNvPr id="3" name="Rectangle 2"/>
          <p:cNvSpPr/>
          <p:nvPr/>
        </p:nvSpPr>
        <p:spPr>
          <a:xfrm>
            <a:off x="167269" y="1886649"/>
            <a:ext cx="876485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AU" altLang="en-US" sz="3200" b="1" dirty="0" smtClean="0">
                <a:solidFill>
                  <a:schemeClr val="accent1"/>
                </a:solidFill>
                <a:latin typeface="Segoe Print" pitchFamily="2" charset="0"/>
              </a:rPr>
              <a:t>Our Vision</a:t>
            </a:r>
          </a:p>
          <a:p>
            <a:pPr lvl="0" algn="ctr"/>
            <a:r>
              <a:rPr lang="en-AU" altLang="en-US" sz="2400" dirty="0" smtClean="0"/>
              <a:t>‘Through </a:t>
            </a:r>
            <a:r>
              <a:rPr lang="en-AU" altLang="en-US" sz="2400" dirty="0"/>
              <a:t>our people, to be a world class customer focused operator of NSW Trains and Coach Services focused on the needs of our regional and intercity </a:t>
            </a:r>
            <a:r>
              <a:rPr lang="en-AU" altLang="en-US" sz="2400" dirty="0" smtClean="0"/>
              <a:t>customers’</a:t>
            </a:r>
          </a:p>
          <a:p>
            <a:pPr lvl="0" algn="ctr"/>
            <a:endParaRPr lang="en-AU" altLang="en-US" sz="2400" dirty="0" smtClean="0"/>
          </a:p>
          <a:p>
            <a:pPr lvl="0" algn="ctr"/>
            <a:endParaRPr lang="en-AU" altLang="en-US" sz="2400" dirty="0"/>
          </a:p>
          <a:p>
            <a:pPr algn="ctr"/>
            <a:r>
              <a:rPr lang="en-AU" altLang="en-US" sz="3200" b="1" dirty="0">
                <a:solidFill>
                  <a:schemeClr val="accent1"/>
                </a:solidFill>
                <a:latin typeface="Segoe Print" pitchFamily="2" charset="0"/>
              </a:rPr>
              <a:t>Our Purpose</a:t>
            </a:r>
          </a:p>
          <a:p>
            <a:pPr lvl="0" algn="ctr"/>
            <a:r>
              <a:rPr lang="en-AU" altLang="en-US" sz="2400" dirty="0"/>
              <a:t>‘To connect people and communities throughout NSW...People choose us because we are a better way to go’</a:t>
            </a:r>
          </a:p>
        </p:txBody>
      </p:sp>
    </p:spTree>
    <p:extLst>
      <p:ext uri="{BB962C8B-B14F-4D97-AF65-F5344CB8AC3E}">
        <p14:creationId xmlns:p14="http://schemas.microsoft.com/office/powerpoint/2010/main" val="289621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849086" y="-47898"/>
            <a:ext cx="8331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AU" sz="3600" b="1" dirty="0" smtClean="0">
                <a:solidFill>
                  <a:srgbClr val="FFFFFF"/>
                </a:solidFill>
                <a:latin typeface="Arial" charset="0"/>
              </a:rPr>
              <a:t>NSW </a:t>
            </a:r>
            <a:r>
              <a:rPr lang="en-AU" sz="3600" b="1" dirty="0" err="1" smtClean="0">
                <a:solidFill>
                  <a:srgbClr val="FFFFFF"/>
                </a:solidFill>
                <a:latin typeface="Arial" charset="0"/>
              </a:rPr>
              <a:t>TrainLink</a:t>
            </a:r>
            <a:r>
              <a:rPr lang="en-AU" sz="3600" b="1" dirty="0" smtClean="0">
                <a:solidFill>
                  <a:srgbClr val="FFFFFF"/>
                </a:solidFill>
                <a:latin typeface="Arial" charset="0"/>
              </a:rPr>
              <a:t> ‘Lift and Build’</a:t>
            </a:r>
            <a:endParaRPr lang="en-AU" sz="36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532974" y="3258564"/>
            <a:ext cx="808462" cy="77842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47" t="11220" r="38262" b="7553"/>
          <a:stretch/>
        </p:blipFill>
        <p:spPr bwMode="auto">
          <a:xfrm>
            <a:off x="5551764" y="1486645"/>
            <a:ext cx="3146188" cy="4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798" y="2221010"/>
            <a:ext cx="3907079" cy="285353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1383" y="2392665"/>
            <a:ext cx="15249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 smtClean="0">
                <a:solidFill>
                  <a:srgbClr val="00B050"/>
                </a:solidFill>
                <a:latin typeface="Segoe Print" pitchFamily="2" charset="0"/>
              </a:rPr>
              <a:t>Stakeholders</a:t>
            </a:r>
            <a:endParaRPr lang="en-GB" sz="1600" dirty="0">
              <a:solidFill>
                <a:srgbClr val="00B050"/>
              </a:solidFill>
              <a:latin typeface="Segoe Print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06185" y="2069211"/>
            <a:ext cx="15249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 smtClean="0">
                <a:solidFill>
                  <a:srgbClr val="0070C0"/>
                </a:solidFill>
                <a:latin typeface="Segoe Print" pitchFamily="2" charset="0"/>
              </a:rPr>
              <a:t>Staff</a:t>
            </a:r>
            <a:endParaRPr lang="en-GB" sz="1600" dirty="0">
              <a:solidFill>
                <a:srgbClr val="0070C0"/>
              </a:solidFill>
              <a:latin typeface="Segoe Pri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66355" y="2051733"/>
            <a:ext cx="15249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 smtClean="0">
                <a:solidFill>
                  <a:srgbClr val="7030A0"/>
                </a:solidFill>
                <a:latin typeface="Segoe Print" pitchFamily="2" charset="0"/>
              </a:rPr>
              <a:t>Customers</a:t>
            </a:r>
            <a:endParaRPr lang="en-GB" sz="1600" dirty="0">
              <a:solidFill>
                <a:srgbClr val="7030A0"/>
              </a:solidFill>
              <a:latin typeface="Segoe Print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6255" y="1301130"/>
            <a:ext cx="4489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 smtClean="0">
                <a:latin typeface="Segoe Print" pitchFamily="2" charset="0"/>
              </a:rPr>
              <a:t>Extensive consultations</a:t>
            </a:r>
            <a:endParaRPr lang="en-GB" sz="2400" b="1" dirty="0"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02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7334" y="-56849"/>
            <a:ext cx="5960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AU" sz="3600" b="1" dirty="0" smtClean="0">
                <a:solidFill>
                  <a:srgbClr val="FFFFFF"/>
                </a:solidFill>
                <a:latin typeface="Arial" charset="0"/>
              </a:rPr>
              <a:t>Our Business Objectives</a:t>
            </a:r>
            <a:endParaRPr lang="en-AU" sz="36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89933" y="1795337"/>
            <a:ext cx="1599768" cy="1483112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Growth</a:t>
            </a:r>
            <a:endParaRPr lang="en-GB" b="1" dirty="0"/>
          </a:p>
        </p:txBody>
      </p:sp>
      <p:sp>
        <p:nvSpPr>
          <p:cNvPr id="49" name="Rectangle 48"/>
          <p:cNvSpPr/>
          <p:nvPr/>
        </p:nvSpPr>
        <p:spPr>
          <a:xfrm>
            <a:off x="2022662" y="1795337"/>
            <a:ext cx="1599768" cy="1483112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Safety and Security</a:t>
            </a:r>
            <a:endParaRPr lang="en-GB" b="1" dirty="0"/>
          </a:p>
        </p:txBody>
      </p:sp>
      <p:sp>
        <p:nvSpPr>
          <p:cNvPr id="50" name="Rectangle 49"/>
          <p:cNvSpPr/>
          <p:nvPr/>
        </p:nvSpPr>
        <p:spPr>
          <a:xfrm>
            <a:off x="3755391" y="1795337"/>
            <a:ext cx="1599768" cy="1483112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Engaged Workforce</a:t>
            </a:r>
            <a:endParaRPr lang="en-GB" b="1" dirty="0"/>
          </a:p>
        </p:txBody>
      </p:sp>
      <p:sp>
        <p:nvSpPr>
          <p:cNvPr id="51" name="Rectangle 50"/>
          <p:cNvSpPr/>
          <p:nvPr/>
        </p:nvSpPr>
        <p:spPr>
          <a:xfrm>
            <a:off x="5488119" y="1795337"/>
            <a:ext cx="1599768" cy="1483112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Cost effective Service Delivery</a:t>
            </a:r>
            <a:endParaRPr lang="en-GB" b="1" dirty="0"/>
          </a:p>
        </p:txBody>
      </p:sp>
      <p:sp>
        <p:nvSpPr>
          <p:cNvPr id="52" name="Rectangle 51"/>
          <p:cNvSpPr/>
          <p:nvPr/>
        </p:nvSpPr>
        <p:spPr>
          <a:xfrm>
            <a:off x="7220847" y="1795337"/>
            <a:ext cx="1599768" cy="1483112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Transport Cluster Outcome</a:t>
            </a:r>
            <a:endParaRPr lang="en-GB" b="1" dirty="0"/>
          </a:p>
        </p:txBody>
      </p:sp>
      <p:sp>
        <p:nvSpPr>
          <p:cNvPr id="54" name="Rectangle 53"/>
          <p:cNvSpPr/>
          <p:nvPr/>
        </p:nvSpPr>
        <p:spPr>
          <a:xfrm>
            <a:off x="0" y="913726"/>
            <a:ext cx="91440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AU" altLang="en-US" sz="2400" b="1" dirty="0" smtClean="0">
                <a:solidFill>
                  <a:schemeClr val="accent1"/>
                </a:solidFill>
                <a:latin typeface="Segoe Print" pitchFamily="2" charset="0"/>
              </a:rPr>
              <a:t>What are we striving to achieve?</a:t>
            </a:r>
            <a:endParaRPr lang="en-AU" altLang="en-US" sz="2400" b="1" dirty="0">
              <a:solidFill>
                <a:schemeClr val="accent1"/>
              </a:solidFill>
              <a:latin typeface="Segoe Print" pitchFamily="2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89933" y="3362320"/>
            <a:ext cx="15997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The use of our services demonstrates the value we add to the community and secures our continued </a:t>
            </a:r>
            <a:r>
              <a:rPr lang="en-US" sz="1200" dirty="0" smtClean="0"/>
              <a:t>operation.</a:t>
            </a:r>
            <a:endParaRPr lang="en-GB" sz="1200" dirty="0"/>
          </a:p>
        </p:txBody>
      </p:sp>
      <p:sp>
        <p:nvSpPr>
          <p:cNvPr id="60" name="Rectangle 59"/>
          <p:cNvSpPr/>
          <p:nvPr/>
        </p:nvSpPr>
        <p:spPr>
          <a:xfrm>
            <a:off x="2022662" y="3362320"/>
            <a:ext cx="1599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People will only travel with us if they feel safe and </a:t>
            </a:r>
            <a:r>
              <a:rPr lang="en-US" sz="1200" dirty="0" smtClean="0"/>
              <a:t>secure.</a:t>
            </a:r>
            <a:endParaRPr lang="en-GB" sz="1200" dirty="0"/>
          </a:p>
        </p:txBody>
      </p:sp>
      <p:sp>
        <p:nvSpPr>
          <p:cNvPr id="61" name="Rectangle 60"/>
          <p:cNvSpPr/>
          <p:nvPr/>
        </p:nvSpPr>
        <p:spPr>
          <a:xfrm>
            <a:off x="3774830" y="3362320"/>
            <a:ext cx="15997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Staff with the right skills and behaviours are able to deliver better customer experiences.</a:t>
            </a:r>
            <a:endParaRPr lang="en-GB" sz="1200" dirty="0"/>
          </a:p>
        </p:txBody>
      </p:sp>
      <p:sp>
        <p:nvSpPr>
          <p:cNvPr id="62" name="Rectangle 61"/>
          <p:cNvSpPr/>
          <p:nvPr/>
        </p:nvSpPr>
        <p:spPr>
          <a:xfrm>
            <a:off x="7220847" y="3362320"/>
            <a:ext cx="1599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We work with the Cluster to deliver improved transport outcomes for the community and economy of NSW.</a:t>
            </a:r>
            <a:endParaRPr lang="en-GB" sz="1200" dirty="0"/>
          </a:p>
        </p:txBody>
      </p:sp>
      <p:sp>
        <p:nvSpPr>
          <p:cNvPr id="63" name="Rectangle 62"/>
          <p:cNvSpPr/>
          <p:nvPr/>
        </p:nvSpPr>
        <p:spPr>
          <a:xfrm>
            <a:off x="5499535" y="3362320"/>
            <a:ext cx="15997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We need to provide value for money for our customers, the community and government.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92154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71592" y="-54429"/>
            <a:ext cx="4223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AU" sz="3600" b="1" dirty="0" smtClean="0">
                <a:solidFill>
                  <a:srgbClr val="FFFFFF"/>
                </a:solidFill>
                <a:latin typeface="Arial" charset="0"/>
              </a:rPr>
              <a:t>Our Programmes</a:t>
            </a:r>
            <a:endParaRPr lang="en-AU" sz="36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89933" y="3980933"/>
            <a:ext cx="1599768" cy="1170922"/>
          </a:xfrm>
          <a:prstGeom prst="rect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Customer</a:t>
            </a:r>
            <a:endParaRPr lang="en-GB" b="1" dirty="0"/>
          </a:p>
        </p:txBody>
      </p:sp>
      <p:sp>
        <p:nvSpPr>
          <p:cNvPr id="49" name="Rectangle 48"/>
          <p:cNvSpPr/>
          <p:nvPr/>
        </p:nvSpPr>
        <p:spPr>
          <a:xfrm>
            <a:off x="2022662" y="3980933"/>
            <a:ext cx="1599768" cy="1170922"/>
          </a:xfrm>
          <a:prstGeom prst="rect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Safety</a:t>
            </a:r>
            <a:endParaRPr lang="en-GB" b="1" dirty="0"/>
          </a:p>
        </p:txBody>
      </p:sp>
      <p:sp>
        <p:nvSpPr>
          <p:cNvPr id="50" name="Rectangle 49"/>
          <p:cNvSpPr/>
          <p:nvPr/>
        </p:nvSpPr>
        <p:spPr>
          <a:xfrm>
            <a:off x="3755391" y="3980933"/>
            <a:ext cx="1599768" cy="1170922"/>
          </a:xfrm>
          <a:prstGeom prst="rect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People</a:t>
            </a:r>
            <a:endParaRPr lang="en-GB" b="1" dirty="0"/>
          </a:p>
        </p:txBody>
      </p:sp>
      <p:sp>
        <p:nvSpPr>
          <p:cNvPr id="51" name="Rectangle 50"/>
          <p:cNvSpPr/>
          <p:nvPr/>
        </p:nvSpPr>
        <p:spPr>
          <a:xfrm>
            <a:off x="5488119" y="3980933"/>
            <a:ext cx="1599768" cy="1170922"/>
          </a:xfrm>
          <a:prstGeom prst="rect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Commercial</a:t>
            </a:r>
            <a:endParaRPr lang="en-GB" b="1" dirty="0"/>
          </a:p>
        </p:txBody>
      </p:sp>
      <p:sp>
        <p:nvSpPr>
          <p:cNvPr id="52" name="Rectangle 51"/>
          <p:cNvSpPr/>
          <p:nvPr/>
        </p:nvSpPr>
        <p:spPr>
          <a:xfrm>
            <a:off x="7220847" y="3980933"/>
            <a:ext cx="1599768" cy="1170922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b="1" dirty="0">
                <a:solidFill>
                  <a:schemeClr val="dk1"/>
                </a:solidFill>
              </a:rPr>
              <a:t>Transport Cluster Outcome</a:t>
            </a:r>
            <a:endParaRPr lang="en-GB" b="1" dirty="0">
              <a:solidFill>
                <a:schemeClr val="dk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0" y="869122"/>
            <a:ext cx="91440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AU" altLang="en-US" sz="2400" b="1" dirty="0" smtClean="0">
                <a:solidFill>
                  <a:schemeClr val="accent1"/>
                </a:solidFill>
                <a:latin typeface="Segoe Print" pitchFamily="2" charset="0"/>
              </a:rPr>
              <a:t>How will we achieve our objectives?</a:t>
            </a:r>
            <a:endParaRPr lang="en-AU" altLang="en-US" sz="2400" b="1" dirty="0">
              <a:solidFill>
                <a:schemeClr val="accent1"/>
              </a:solidFill>
              <a:latin typeface="Segoe Print" pitchFamily="2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89933" y="5224537"/>
            <a:ext cx="1599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Deliver customer</a:t>
            </a:r>
            <a:endParaRPr lang="en-US" sz="1200" dirty="0"/>
          </a:p>
          <a:p>
            <a:pPr algn="ctr"/>
            <a:r>
              <a:rPr lang="en-US" sz="1200" dirty="0" smtClean="0"/>
              <a:t>Experience improvements</a:t>
            </a:r>
            <a:r>
              <a:rPr lang="en-US" sz="1200" dirty="0"/>
              <a:t>.</a:t>
            </a:r>
            <a:endParaRPr lang="en-GB" sz="1200" dirty="0"/>
          </a:p>
        </p:txBody>
      </p:sp>
      <p:sp>
        <p:nvSpPr>
          <p:cNvPr id="60" name="Rectangle 59"/>
          <p:cNvSpPr/>
          <p:nvPr/>
        </p:nvSpPr>
        <p:spPr>
          <a:xfrm>
            <a:off x="2022662" y="5224537"/>
            <a:ext cx="1599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Provide a safe</a:t>
            </a:r>
          </a:p>
          <a:p>
            <a:pPr algn="ctr"/>
            <a:r>
              <a:rPr lang="en-US" sz="1200" dirty="0"/>
              <a:t>environment </a:t>
            </a:r>
            <a:r>
              <a:rPr lang="en-US" sz="1200" dirty="0" smtClean="0"/>
              <a:t>for our customers and </a:t>
            </a:r>
            <a:r>
              <a:rPr lang="en-US" sz="1200" dirty="0"/>
              <a:t>staff.</a:t>
            </a:r>
            <a:endParaRPr lang="en-GB" sz="1200" dirty="0"/>
          </a:p>
        </p:txBody>
      </p:sp>
      <p:sp>
        <p:nvSpPr>
          <p:cNvPr id="61" name="Rectangle 60"/>
          <p:cNvSpPr/>
          <p:nvPr/>
        </p:nvSpPr>
        <p:spPr>
          <a:xfrm>
            <a:off x="3774830" y="5224537"/>
            <a:ext cx="1599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Develop </a:t>
            </a:r>
            <a:r>
              <a:rPr lang="en-US" sz="1200" dirty="0" smtClean="0"/>
              <a:t>a productive, capable and engaged workforce</a:t>
            </a:r>
            <a:r>
              <a:rPr lang="en-US" sz="1200" dirty="0"/>
              <a:t>.</a:t>
            </a:r>
            <a:endParaRPr lang="en-GB" sz="1200" dirty="0"/>
          </a:p>
        </p:txBody>
      </p:sp>
      <p:sp>
        <p:nvSpPr>
          <p:cNvPr id="62" name="Rectangle 61"/>
          <p:cNvSpPr/>
          <p:nvPr/>
        </p:nvSpPr>
        <p:spPr>
          <a:xfrm>
            <a:off x="7220847" y="5224537"/>
            <a:ext cx="1599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Leverage </a:t>
            </a:r>
            <a:r>
              <a:rPr lang="en-US" sz="1200" dirty="0" smtClean="0"/>
              <a:t>fleet, infrastructure and customer programs</a:t>
            </a:r>
            <a:r>
              <a:rPr lang="en-US" sz="1200" dirty="0"/>
              <a:t>.</a:t>
            </a:r>
            <a:endParaRPr lang="en-GB" sz="1200" dirty="0"/>
          </a:p>
        </p:txBody>
      </p:sp>
      <p:sp>
        <p:nvSpPr>
          <p:cNvPr id="63" name="Rectangle 62"/>
          <p:cNvSpPr/>
          <p:nvPr/>
        </p:nvSpPr>
        <p:spPr>
          <a:xfrm>
            <a:off x="5499535" y="5224537"/>
            <a:ext cx="1588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Deliver sustainable commercial outcomes</a:t>
            </a:r>
            <a:r>
              <a:rPr lang="en-US" sz="1200" dirty="0"/>
              <a:t>.</a:t>
            </a:r>
            <a:endParaRPr lang="en-GB" sz="1200" dirty="0"/>
          </a:p>
        </p:txBody>
      </p:sp>
      <p:sp>
        <p:nvSpPr>
          <p:cNvPr id="3" name="Rectangle 2"/>
          <p:cNvSpPr/>
          <p:nvPr/>
        </p:nvSpPr>
        <p:spPr>
          <a:xfrm>
            <a:off x="289933" y="3456870"/>
            <a:ext cx="8530682" cy="401444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 smtClean="0">
                <a:solidFill>
                  <a:schemeClr val="tx1"/>
                </a:solidFill>
              </a:rPr>
              <a:t>PROGRAMS TO DRIVE CHANGE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3028" y="1501692"/>
            <a:ext cx="8602546" cy="874592"/>
          </a:xfrm>
          <a:prstGeom prst="rect">
            <a:avLst/>
          </a:prstGeom>
          <a:solidFill>
            <a:schemeClr val="accent1"/>
          </a:solidFill>
          <a:ln>
            <a:solidFill>
              <a:schemeClr val="accent3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bg1"/>
                </a:solidFill>
              </a:rPr>
              <a:t>DELIVERING OUR SERVICES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Ensure day-to-day business operations run smoothly and build a strong </a:t>
            </a:r>
            <a:r>
              <a:rPr lang="en-US" sz="1400" b="1" dirty="0" smtClean="0">
                <a:solidFill>
                  <a:schemeClr val="tx1"/>
                </a:solidFill>
              </a:rPr>
              <a:t>platform for future growth</a:t>
            </a:r>
            <a:r>
              <a:rPr lang="en-US" sz="1400" b="1" dirty="0">
                <a:solidFill>
                  <a:schemeClr val="bg1"/>
                </a:solidFill>
              </a:rPr>
              <a:t>.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947535" y="2654430"/>
            <a:ext cx="565618" cy="624030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Down Arrow 16"/>
          <p:cNvSpPr/>
          <p:nvPr/>
        </p:nvSpPr>
        <p:spPr>
          <a:xfrm rot="10800000">
            <a:off x="4485506" y="2536902"/>
            <a:ext cx="565618" cy="676073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427358" y="2687882"/>
            <a:ext cx="24309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/>
              <a:t>Our programs provide guidance </a:t>
            </a:r>
            <a:r>
              <a:rPr lang="en-US" sz="1200" dirty="0" smtClean="0"/>
              <a:t>to </a:t>
            </a:r>
            <a:r>
              <a:rPr lang="en-GB" sz="1200" dirty="0" smtClean="0"/>
              <a:t>the </a:t>
            </a:r>
            <a:r>
              <a:rPr lang="en-GB" sz="1200" dirty="0"/>
              <a:t>business</a:t>
            </a:r>
          </a:p>
        </p:txBody>
      </p:sp>
      <p:sp>
        <p:nvSpPr>
          <p:cNvPr id="6" name="Rectangle 5"/>
          <p:cNvSpPr/>
          <p:nvPr/>
        </p:nvSpPr>
        <p:spPr>
          <a:xfrm>
            <a:off x="5140715" y="2699034"/>
            <a:ext cx="28993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The business identifies </a:t>
            </a:r>
            <a:r>
              <a:rPr lang="en-GB" sz="1200" dirty="0" smtClean="0"/>
              <a:t>improvement </a:t>
            </a:r>
            <a:r>
              <a:rPr lang="en-US" sz="1200" dirty="0" smtClean="0"/>
              <a:t>opportunities </a:t>
            </a:r>
            <a:r>
              <a:rPr lang="en-US" sz="1200" dirty="0"/>
              <a:t>that inform our programs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15725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SWTrainLink-ppt-template (1)">
  <a:themeElements>
    <a:clrScheme name="NSW Trains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F4C1D"/>
      </a:accent1>
      <a:accent2>
        <a:srgbClr val="FBBA00"/>
      </a:accent2>
      <a:accent3>
        <a:srgbClr val="FFFFFF"/>
      </a:accent3>
      <a:accent4>
        <a:srgbClr val="000000"/>
      </a:accent4>
      <a:accent5>
        <a:srgbClr val="666666"/>
      </a:accent5>
      <a:accent6>
        <a:srgbClr val="EDEDED"/>
      </a:accent6>
      <a:hlink>
        <a:srgbClr val="F28E00"/>
      </a:hlink>
      <a:folHlink>
        <a:srgbClr val="F28E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NSWTrainLink-ppt-template (1)</Template>
  <TotalTime>991</TotalTime>
  <Words>506</Words>
  <Application>Microsoft Office PowerPoint</Application>
  <PresentationFormat>On-screen Show (4:3)</PresentationFormat>
  <Paragraphs>72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NSWTrainLink-ppt-template (1)</vt:lpstr>
      <vt:lpstr>Rob Mason Chief Executive, NSW TrainLink</vt:lpstr>
      <vt:lpstr>Customers at the centre of NSW TrainLink</vt:lpstr>
      <vt:lpstr>PowerPoint Presentation</vt:lpstr>
      <vt:lpstr>PowerPoint Presentation</vt:lpstr>
      <vt:lpstr>PowerPoint Presentation</vt:lpstr>
    </vt:vector>
  </TitlesOfParts>
  <Company>TfNSW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DIMOVSKI, SYLVIA</dc:creator>
  <cp:lastModifiedBy>CHEHADE, Marie</cp:lastModifiedBy>
  <cp:revision>123</cp:revision>
  <dcterms:created xsi:type="dcterms:W3CDTF">2015-10-22T03:12:47Z</dcterms:created>
  <dcterms:modified xsi:type="dcterms:W3CDTF">2016-03-01T05:18:22Z</dcterms:modified>
</cp:coreProperties>
</file>