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342" r:id="rId3"/>
    <p:sldId id="343" r:id="rId4"/>
    <p:sldId id="344" r:id="rId5"/>
    <p:sldId id="345" r:id="rId6"/>
    <p:sldId id="346" r:id="rId7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ils, Shaun" initials="JS" lastIdx="1" clrIdx="0"/>
  <p:cmAuthor id="1" name="Robert Shouldice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A3"/>
    <a:srgbClr val="FFE4CD"/>
    <a:srgbClr val="FFE8DE"/>
    <a:srgbClr val="FFF0E2"/>
    <a:srgbClr val="FFD401"/>
    <a:srgbClr val="666666"/>
    <a:srgbClr val="DF4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60" autoAdjust="0"/>
  </p:normalViewPr>
  <p:slideViewPr>
    <p:cSldViewPr snapToGrid="0" snapToObjects="1">
      <p:cViewPr>
        <p:scale>
          <a:sx n="60" d="100"/>
          <a:sy n="60" d="100"/>
        </p:scale>
        <p:origin x="-3084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-268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B4C78F-0B7F-43F9-A8D5-CACC5FB37845}" type="datetime1">
              <a:rPr lang="en-AU"/>
              <a:pPr>
                <a:defRPr/>
              </a:pPr>
              <a:t>1/03/2016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CEFA2B-CE27-45FB-A8AE-A5E035149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49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2E947F-4A59-46EB-BC85-FFE252C9D85D}" type="datetime1">
              <a:rPr lang="en-AU"/>
              <a:pPr>
                <a:defRPr/>
              </a:pPr>
              <a:t>1/03/2016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9B2041-67B7-4B2A-8BAE-7A0775007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69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CC2FE-4144-43BA-AC2A-890BD24654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BF0776-B25B-4774-9ADA-FB8D0DAF7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 smtClean="0"/>
              <a:t>This is a slide with logo, change style via ‘Layout’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 smtClean="0"/>
              <a:t>This is a slide with logo, change style via ‘Layout’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 smtClean="0"/>
              <a:t>This is a slide with logo, change style via ‘Layout’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altLang="en-US" smtClean="0"/>
              <a:t>This is a slide with logo, change style via ‘Layout’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7316B4-F3A5-4C73-8F22-BC669C31D4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693664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710"/>
            <a:ext cx="7772400" cy="67872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DF4C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44391"/>
            <a:ext cx="7772400" cy="46818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8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3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814"/>
            <a:ext cx="8229600" cy="961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814"/>
            <a:ext cx="8229600" cy="961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59642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81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6040438"/>
            <a:ext cx="21510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6745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rgbClr val="DF4C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252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0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2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287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DF4C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263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1287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DF4C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263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5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SW Trains PowerPoint Template-t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18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36588"/>
            <a:ext cx="82296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smtClean="0"/>
          </a:p>
        </p:txBody>
      </p:sp>
      <p:sp>
        <p:nvSpPr>
          <p:cNvPr id="1028" name="TextBox 11"/>
          <p:cNvSpPr txBox="1">
            <a:spLocks noChangeArrowheads="1"/>
          </p:cNvSpPr>
          <p:nvPr/>
        </p:nvSpPr>
        <p:spPr bwMode="auto">
          <a:xfrm>
            <a:off x="457200" y="6291263"/>
            <a:ext cx="2605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718C6AE-0CE7-4E25-9C08-DBF46D47AFFA}" type="slidenum">
              <a:rPr lang="en-AU" altLang="en-US" sz="1200" smtClean="0">
                <a:solidFill>
                  <a:srgbClr val="7F7F7F"/>
                </a:solidFill>
              </a:rPr>
              <a:pPr eaLnBrk="1" hangingPunct="1">
                <a:defRPr/>
              </a:pPr>
              <a:t>‹#›</a:t>
            </a:fld>
            <a:endParaRPr lang="en-AU" altLang="en-US" sz="1200" smtClean="0">
              <a:solidFill>
                <a:srgbClr val="7F7F7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666666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66666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9099" y="203200"/>
            <a:ext cx="8460205" cy="1440000"/>
          </a:xfrm>
        </p:spPr>
        <p:txBody>
          <a:bodyPr>
            <a:normAutofit/>
          </a:bodyPr>
          <a:lstStyle/>
          <a:p>
            <a:r>
              <a:rPr lang="en-AU" dirty="0" smtClean="0"/>
              <a:t>Tim Reardon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 smtClean="0">
                <a:solidFill>
                  <a:schemeClr val="bg1">
                    <a:lumMod val="85000"/>
                  </a:schemeClr>
                </a:solidFill>
              </a:rPr>
              <a:t>Secretary, Transport for NSW</a:t>
            </a: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15411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ctrTitle"/>
          </p:nvPr>
        </p:nvSpPr>
        <p:spPr>
          <a:xfrm>
            <a:off x="685800" y="2027238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Working together to transform transport </a:t>
            </a:r>
          </a:p>
        </p:txBody>
      </p:sp>
    </p:spTree>
    <p:extLst>
      <p:ext uri="{BB962C8B-B14F-4D97-AF65-F5344CB8AC3E}">
        <p14:creationId xmlns:p14="http://schemas.microsoft.com/office/powerpoint/2010/main" val="41464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45002" y="-195933"/>
            <a:ext cx="8229600" cy="962025"/>
          </a:xfrm>
        </p:spPr>
        <p:txBody>
          <a:bodyPr/>
          <a:lstStyle/>
          <a:p>
            <a:pPr algn="r" eaLnBrk="1" hangingPunct="1"/>
            <a:r>
              <a:rPr lang="en-US" altLang="en-US" dirty="0" smtClean="0">
                <a:solidFill>
                  <a:schemeClr val="bg1"/>
                </a:solidFill>
              </a:rPr>
              <a:t>Record investment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064735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/>
              <a:t>Government commitments</a:t>
            </a:r>
          </a:p>
          <a:p>
            <a:pPr eaLnBrk="1" hangingPunct="1"/>
            <a:r>
              <a:rPr lang="en-US" altLang="en-US" sz="2400" dirty="0" smtClean="0"/>
              <a:t>$68.6 billion commitment to infrastructure </a:t>
            </a:r>
          </a:p>
          <a:p>
            <a:pPr eaLnBrk="1" hangingPunct="1"/>
            <a:r>
              <a:rPr lang="en-US" altLang="en-US" sz="2400" dirty="0" smtClean="0"/>
              <a:t>$38 billion for transport</a:t>
            </a:r>
          </a:p>
          <a:p>
            <a:pPr eaLnBrk="1" hangingPunct="1"/>
            <a:r>
              <a:rPr lang="en-US" altLang="en-US" sz="2400" dirty="0" smtClean="0"/>
              <a:t>A further $20 billion for transport from the lease of poles and wires</a:t>
            </a:r>
          </a:p>
          <a:p>
            <a:pPr marL="0" indent="0" eaLnBrk="1" hangingPunct="1">
              <a:buNone/>
            </a:pPr>
            <a:r>
              <a:rPr lang="en-US" altLang="en-US" sz="2800" dirty="0" smtClean="0"/>
              <a:t>Driving a significant pipeline of work</a:t>
            </a:r>
          </a:p>
          <a:p>
            <a:r>
              <a:rPr lang="en-US" altLang="en-US" sz="2400" dirty="0" smtClean="0"/>
              <a:t>Roads</a:t>
            </a:r>
          </a:p>
          <a:p>
            <a:r>
              <a:rPr lang="en-US" altLang="en-US" sz="2400" dirty="0" smtClean="0"/>
              <a:t>Public transport</a:t>
            </a:r>
          </a:p>
          <a:p>
            <a:r>
              <a:rPr lang="en-US" altLang="en-US" sz="2400" dirty="0" smtClean="0"/>
              <a:t>Freight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30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46832" y="-226506"/>
            <a:ext cx="8229600" cy="962025"/>
          </a:xfrm>
        </p:spPr>
        <p:txBody>
          <a:bodyPr/>
          <a:lstStyle/>
          <a:p>
            <a:pPr algn="r" eaLnBrk="1" hangingPunct="1"/>
            <a:r>
              <a:rPr lang="en-US" altLang="en-US" dirty="0" smtClean="0">
                <a:solidFill>
                  <a:srgbClr val="FFFFFF"/>
                </a:solidFill>
              </a:rPr>
              <a:t>Regional transport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080034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/>
              <a:t>The market is changing</a:t>
            </a:r>
          </a:p>
          <a:p>
            <a:pPr eaLnBrk="1" hangingPunct="1"/>
            <a:r>
              <a:rPr lang="en-US" altLang="en-US" sz="2400" dirty="0" smtClean="0"/>
              <a:t>By 2031 population of regional NSW forecast to grow by 11% </a:t>
            </a:r>
          </a:p>
          <a:p>
            <a:pPr eaLnBrk="1" hangingPunct="1"/>
            <a:r>
              <a:rPr lang="en-US" altLang="en-US" sz="2400" dirty="0" smtClean="0"/>
              <a:t>Strong growth predicted for the coast and major regional </a:t>
            </a:r>
            <a:r>
              <a:rPr lang="en-US" altLang="en-US" sz="2400" dirty="0" err="1" smtClean="0"/>
              <a:t>centres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Number of international visitors to regional NSW grew by 9.8% last year</a:t>
            </a:r>
          </a:p>
          <a:p>
            <a:pPr eaLnBrk="1" hangingPunct="1"/>
            <a:r>
              <a:rPr lang="en-US" altLang="en-US" sz="2400" dirty="0" smtClean="0"/>
              <a:t>Total visitor expenditure grew by 8.8% to $14.4 billion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 smtClean="0"/>
              <a:t>We are evolving the transport system to meet current and future needs of regional NSW.</a:t>
            </a:r>
          </a:p>
          <a:p>
            <a:pPr lvl="1"/>
            <a:endParaRPr lang="en-US" altLang="en-US" sz="2400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37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16230" y="-241805"/>
            <a:ext cx="8229600" cy="962025"/>
          </a:xfrm>
        </p:spPr>
        <p:txBody>
          <a:bodyPr/>
          <a:lstStyle/>
          <a:p>
            <a:pPr algn="r" eaLnBrk="1" hangingPunct="1"/>
            <a:r>
              <a:rPr lang="en-US" altLang="en-US" dirty="0" smtClean="0">
                <a:solidFill>
                  <a:srgbClr val="FFFFFF"/>
                </a:solidFill>
              </a:rPr>
              <a:t>Key projects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25931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/>
              <a:t>Fleet upgrade</a:t>
            </a:r>
          </a:p>
          <a:p>
            <a:pPr eaLnBrk="1" hangingPunct="1"/>
            <a:r>
              <a:rPr lang="en-US" altLang="en-US" sz="2400" dirty="0" smtClean="0"/>
              <a:t>New intercity fleet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dirty="0" smtClean="0"/>
              <a:t>XPT replacement</a:t>
            </a:r>
          </a:p>
          <a:p>
            <a:pPr marL="0" indent="0" eaLnBrk="1" hangingPunct="1">
              <a:buNone/>
            </a:pPr>
            <a:r>
              <a:rPr lang="en-US" altLang="en-US" sz="2400" dirty="0" smtClean="0"/>
              <a:t>Regional rail line maintenance and upgrades</a:t>
            </a:r>
          </a:p>
          <a:p>
            <a:pPr>
              <a:spcAft>
                <a:spcPts val="1200"/>
              </a:spcAft>
            </a:pPr>
            <a:r>
              <a:rPr lang="en-US" altLang="en-US" sz="2400" dirty="0" smtClean="0"/>
              <a:t>Fixing country rail</a:t>
            </a:r>
          </a:p>
          <a:p>
            <a:pPr marL="0" indent="0">
              <a:buNone/>
            </a:pPr>
            <a:r>
              <a:rPr lang="en-US" altLang="en-US" sz="2400" dirty="0" smtClean="0"/>
              <a:t>Transport Access Program</a:t>
            </a:r>
          </a:p>
          <a:p>
            <a:r>
              <a:rPr lang="en-US" altLang="en-US" sz="2400" dirty="0"/>
              <a:t>Many </a:t>
            </a:r>
            <a:r>
              <a:rPr lang="en-US" altLang="en-US" sz="2400" dirty="0" smtClean="0"/>
              <a:t>regional locations have already benefitted</a:t>
            </a:r>
          </a:p>
          <a:p>
            <a:r>
              <a:rPr lang="en-US" altLang="en-US" sz="2400" dirty="0" smtClean="0"/>
              <a:t>Upgrades planned for </a:t>
            </a:r>
            <a:r>
              <a:rPr lang="en-US" altLang="en-US" sz="2400" dirty="0" err="1" smtClean="0"/>
              <a:t>Dubbo</a:t>
            </a:r>
            <a:r>
              <a:rPr lang="en-US" altLang="en-US" sz="2400" dirty="0" smtClean="0"/>
              <a:t>, Byron Bay, Orange and </a:t>
            </a:r>
            <a:r>
              <a:rPr lang="en-US" altLang="en-US" sz="2400" dirty="0" err="1" smtClean="0"/>
              <a:t>Wagga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Wagga</a:t>
            </a:r>
            <a:endParaRPr lang="en-US" altLang="en-US" sz="2400" dirty="0" smtClean="0"/>
          </a:p>
          <a:p>
            <a:endParaRPr lang="en-US" altLang="en-US" sz="2400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036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31531" y="-241805"/>
            <a:ext cx="8229600" cy="962025"/>
          </a:xfrm>
        </p:spPr>
        <p:txBody>
          <a:bodyPr/>
          <a:lstStyle/>
          <a:p>
            <a:pPr algn="r" eaLnBrk="1" hangingPunct="1"/>
            <a:r>
              <a:rPr lang="en-US" altLang="en-US" dirty="0" smtClean="0">
                <a:solidFill>
                  <a:srgbClr val="FFFFFF"/>
                </a:solidFill>
              </a:rPr>
              <a:t>New ways of working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340117"/>
            <a:ext cx="8229600" cy="4525963"/>
          </a:xfrm>
        </p:spPr>
        <p:txBody>
          <a:bodyPr/>
          <a:lstStyle/>
          <a:p>
            <a:pPr marL="0" indent="0" eaLnBrk="1" hangingPunct="1">
              <a:spcAft>
                <a:spcPts val="0"/>
              </a:spcAft>
              <a:buNone/>
            </a:pPr>
            <a:r>
              <a:rPr lang="en-US" altLang="en-US" sz="2800" dirty="0" smtClean="0"/>
              <a:t>Collaboration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Open, honest and transparent engagement with industry, </a:t>
            </a:r>
            <a:r>
              <a:rPr lang="en-US" altLang="en-US" sz="2400" dirty="0" smtClean="0"/>
              <a:t>customers, partners and local communities</a:t>
            </a: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 smtClean="0"/>
              <a:t>Leveraging technology</a:t>
            </a:r>
          </a:p>
          <a:p>
            <a:pPr>
              <a:spcAft>
                <a:spcPts val="1200"/>
              </a:spcAft>
            </a:pPr>
            <a:r>
              <a:rPr lang="en-US" altLang="en-US" sz="2400" dirty="0" smtClean="0"/>
              <a:t>Future Transport</a:t>
            </a:r>
          </a:p>
          <a:p>
            <a:endParaRPr lang="en-US" altLang="en-US" sz="2400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90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WTrainLink-ppt-template (1)">
  <a:themeElements>
    <a:clrScheme name="NSW Train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F4C1D"/>
      </a:accent1>
      <a:accent2>
        <a:srgbClr val="FBBA00"/>
      </a:accent2>
      <a:accent3>
        <a:srgbClr val="FFFFFF"/>
      </a:accent3>
      <a:accent4>
        <a:srgbClr val="000000"/>
      </a:accent4>
      <a:accent5>
        <a:srgbClr val="666666"/>
      </a:accent5>
      <a:accent6>
        <a:srgbClr val="EDEDED"/>
      </a:accent6>
      <a:hlink>
        <a:srgbClr val="F28E00"/>
      </a:hlink>
      <a:folHlink>
        <a:srgbClr val="F28E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NSWTrainLink-ppt-template (1)</Template>
  <TotalTime>991</TotalTime>
  <Words>235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NSWTrainLink-ppt-template (1)</vt:lpstr>
      <vt:lpstr>Tim Reardon Secretary, Transport for NSW</vt:lpstr>
      <vt:lpstr>Working together to transform transport </vt:lpstr>
      <vt:lpstr>Record investment</vt:lpstr>
      <vt:lpstr>Regional transport</vt:lpstr>
      <vt:lpstr>Key projects</vt:lpstr>
      <vt:lpstr>New ways of working</vt:lpstr>
    </vt:vector>
  </TitlesOfParts>
  <Company>TfNSW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DIMOVSKI, SYLVIA</dc:creator>
  <cp:lastModifiedBy>CHEHADE, Marie</cp:lastModifiedBy>
  <cp:revision>123</cp:revision>
  <dcterms:created xsi:type="dcterms:W3CDTF">2015-10-22T03:12:47Z</dcterms:created>
  <dcterms:modified xsi:type="dcterms:W3CDTF">2016-03-01T05:17:19Z</dcterms:modified>
</cp:coreProperties>
</file>